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sldIdLst>
    <p:sldId id="256" r:id="rId2"/>
    <p:sldId id="288"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03" r:id="rId33"/>
    <p:sldId id="305" r:id="rId34"/>
    <p:sldId id="307" r:id="rId35"/>
    <p:sldId id="309" r:id="rId36"/>
    <p:sldId id="310" r:id="rId37"/>
    <p:sldId id="311" r:id="rId38"/>
    <p:sldId id="312" r:id="rId39"/>
    <p:sldId id="313" r:id="rId40"/>
    <p:sldId id="314" r:id="rId41"/>
    <p:sldId id="315" r:id="rId42"/>
    <p:sldId id="291" r:id="rId43"/>
    <p:sldId id="293" r:id="rId44"/>
    <p:sldId id="294" r:id="rId45"/>
    <p:sldId id="295" r:id="rId46"/>
    <p:sldId id="296" r:id="rId47"/>
    <p:sldId id="297" r:id="rId48"/>
    <p:sldId id="298" r:id="rId49"/>
    <p:sldId id="300" r:id="rId50"/>
    <p:sldId id="301" r:id="rId51"/>
    <p:sldId id="302" r:id="rId52"/>
    <p:sldId id="316" r:id="rId53"/>
    <p:sldId id="317" r:id="rId54"/>
    <p:sldId id="318" r:id="rId55"/>
    <p:sldId id="319" r:id="rId56"/>
    <p:sldId id="320" r:id="rId57"/>
    <p:sldId id="321" r:id="rId58"/>
    <p:sldId id="322" r:id="rId59"/>
    <p:sldId id="323" r:id="rId60"/>
    <p:sldId id="325" r:id="rId61"/>
    <p:sldId id="327" r:id="rId62"/>
    <p:sldId id="328" r:id="rId63"/>
    <p:sldId id="329"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57" d="100"/>
          <a:sy n="57" d="100"/>
        </p:scale>
        <p:origin x="-113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81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6346EA-BFFA-426E-AF39-6E0A22EFC682}" type="datetimeFigureOut">
              <a:rPr lang="en-US" smtClean="0"/>
              <a:pPr/>
              <a:t>1/31/2009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21B43C-6A1F-4AFF-B650-10A8FDAD77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6B229A3-DA24-412E-9351-3F08CCBE6D48}" type="slidenum">
              <a:rPr lang="en-US" smtClean="0"/>
              <a:pPr/>
              <a:t>8</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dirty="0" err="1" smtClean="0"/>
              <a:t>Papillomatous</a:t>
            </a:r>
            <a:r>
              <a:rPr lang="en-US" dirty="0" smtClean="0"/>
              <a:t> lesion on bulbar conjunctiva from approximately 5 o’clock to 2 o’clock around </a:t>
            </a:r>
            <a:r>
              <a:rPr lang="en-US" dirty="0" err="1" smtClean="0"/>
              <a:t>limbus</a:t>
            </a:r>
            <a:r>
              <a:rPr lang="en-US" dirty="0" smtClean="0"/>
              <a:t> (total at least 9 clock-hours); gelatinous </a:t>
            </a:r>
            <a:r>
              <a:rPr lang="en-US" dirty="0" err="1" smtClean="0"/>
              <a:t>limbal</a:t>
            </a:r>
            <a:r>
              <a:rPr lang="en-US" dirty="0" smtClean="0"/>
              <a:t> and peripheral corneal lesions with frosted glass extensions on cornea; dilated feeder vessels (mulberry); prominent areas of </a:t>
            </a:r>
            <a:r>
              <a:rPr lang="en-US" dirty="0" err="1" smtClean="0"/>
              <a:t>melanosis</a:t>
            </a:r>
            <a:r>
              <a:rPr lang="en-US" dirty="0" smtClean="0"/>
              <a:t> within lesion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smtClean="0"/>
              <a:t>A: gelatinous 2: leukoplakic B: nodular C: diffuse I: papilloform</a:t>
            </a:r>
          </a:p>
        </p:txBody>
      </p:sp>
      <p:sp>
        <p:nvSpPr>
          <p:cNvPr id="34820" name="Slide Number Placeholder 3"/>
          <p:cNvSpPr>
            <a:spLocks noGrp="1"/>
          </p:cNvSpPr>
          <p:nvPr>
            <p:ph type="sldNum" sz="quarter" idx="5"/>
          </p:nvPr>
        </p:nvSpPr>
        <p:spPr>
          <a:noFill/>
        </p:spPr>
        <p:txBody>
          <a:bodyPr/>
          <a:lstStyle/>
          <a:p>
            <a:fld id="{D8AEF1AA-FF0C-4CC0-BDAB-A42E848D6678}" type="slidenum">
              <a:rPr lang="en-US" smtClean="0"/>
              <a:pPr/>
              <a:t>22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dirty="0" smtClean="0"/>
              <a:t>In general, </a:t>
            </a:r>
            <a:r>
              <a:rPr lang="en-US" dirty="0" err="1" smtClean="0"/>
              <a:t>squamous</a:t>
            </a:r>
            <a:r>
              <a:rPr lang="en-US" dirty="0" smtClean="0"/>
              <a:t> cell carcinoma is non-pigmented; rare to have pigmented SCC.  However worth discussing given presence of pigmented areas in this pt’s lesion; SCC with prominent pigmentation can be mistaken for melanoma; important to distinguish given that melanoma is more aggressive with much higher metastasis rate – therefore treatment and follow-up may be different</a:t>
            </a:r>
          </a:p>
          <a:p>
            <a:r>
              <a:rPr lang="en-US" dirty="0" smtClean="0"/>
              <a:t>Pigmented SCC, as discussed in Shields article, usually have strong brown pigment intrinsic to lesion – more prominent than the pigment in our patient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3206A4-2022-4345-90DD-3E0E9B7BC2B5}" type="slidenum">
              <a:rPr lang="en-US"/>
              <a:pPr/>
              <a:t>33</a:t>
            </a:fld>
            <a:endParaRPr lang="en-US"/>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56DA4-597C-4019-A66A-596580436497}" type="slidenum">
              <a:rPr lang="en-US"/>
              <a:pPr/>
              <a:t>34</a:t>
            </a:fld>
            <a:endParaRPr lang="en-US"/>
          </a:p>
        </p:txBody>
      </p:sp>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9E60D-95B1-495C-9582-2EDDD01FB868}" type="slidenum">
              <a:rPr lang="en-US"/>
              <a:pPr/>
              <a:t>35</a:t>
            </a:fld>
            <a:endParaRPr lang="en-US"/>
          </a:p>
        </p:txBody>
      </p:sp>
      <p:sp>
        <p:nvSpPr>
          <p:cNvPr id="646146" name="Rectangle 2"/>
          <p:cNvSpPr>
            <a:spLocks noGrp="1" noRot="1" noChangeAspect="1" noChangeArrowheads="1" noTextEdit="1"/>
          </p:cNvSpPr>
          <p:nvPr>
            <p:ph type="sldImg"/>
          </p:nvPr>
        </p:nvSpPr>
        <p:spPr>
          <a:ln/>
        </p:spPr>
      </p:sp>
      <p:sp>
        <p:nvSpPr>
          <p:cNvPr id="646147" name="Rectangle 3"/>
          <p:cNvSpPr>
            <a:spLocks noGrp="1" noChangeArrowheads="1"/>
          </p:cNvSpPr>
          <p:nvPr>
            <p:ph type="body" idx="1"/>
          </p:nvPr>
        </p:nvSpPr>
        <p:spPr/>
        <p:txBody>
          <a:bodyPr/>
          <a:lstStyle/>
          <a:p>
            <a:r>
              <a:rPr lang="en-US"/>
              <a:t>Low power view – large neoplastic cells in middle of epithelium; usually other carcinomas have large cells from bottom up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9EC3D-C524-4BB7-A5FF-0FF8B7971BA8}" type="slidenum">
              <a:rPr lang="en-US"/>
              <a:pPr/>
              <a:t>36</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r>
              <a:rPr lang="en-US"/>
              <a:t>Higher power view of malignant cells; foamy vacuolated cytoplasm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1D58E-3E85-4FC5-99C0-62A2601E9CDA}" type="slidenum">
              <a:rPr lang="en-US"/>
              <a:pPr/>
              <a:t>37</a:t>
            </a:fld>
            <a:endParaRPr lang="en-US"/>
          </a:p>
        </p:txBody>
      </p:sp>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r>
              <a:rPr lang="en-US" dirty="0" err="1"/>
              <a:t>Immunohistochemical</a:t>
            </a:r>
            <a:r>
              <a:rPr lang="en-US" dirty="0"/>
              <a:t> staining reveals focally positive for epithelial membrane antigen (EMA) secreted by sebaceous carcinoma cells.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17456D-5E1F-4DD8-BB15-2874C041BE99}" type="slidenum">
              <a:rPr lang="en-US"/>
              <a:pPr/>
              <a:t>38</a:t>
            </a:fld>
            <a:endParaRPr lang="en-US"/>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43DD7B-4FA4-450A-ACBA-3F3D0199F3EF}" type="slidenum">
              <a:rPr lang="en-US"/>
              <a:pPr/>
              <a:t>52</a:t>
            </a:fld>
            <a:endParaRPr lang="en-US"/>
          </a:p>
        </p:txBody>
      </p:sp>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r>
              <a:rPr lang="en-US"/>
              <a:t>Abundance of Sebaceous glands in ocular region: Meiboman, Zeis, caruncle or eyebrow</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449830-6941-42FC-886A-E6861E4EF854}" type="slidenum">
              <a:rPr lang="en-US"/>
              <a:pPr/>
              <a:t>53</a:t>
            </a:fld>
            <a:endParaRPr lang="en-US"/>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r>
              <a:rPr lang="en-US" dirty="0"/>
              <a:t>Muir-Torre Syndrome = </a:t>
            </a:r>
            <a:r>
              <a:rPr lang="en-US" dirty="0" err="1"/>
              <a:t>autosomal</a:t>
            </a:r>
            <a:r>
              <a:rPr lang="en-US" dirty="0"/>
              <a:t> dominant; a syndrome that combines at least one sebaceous neoplasm (sebaceous adenoma, sebaceous </a:t>
            </a:r>
            <a:r>
              <a:rPr lang="en-US" dirty="0" err="1"/>
              <a:t>epithelioma</a:t>
            </a:r>
            <a:r>
              <a:rPr lang="en-US" dirty="0"/>
              <a:t>, or sebaceous carcinoma) and at least one visceral malignancy (usually gastrointestinal or genitourinary carcinomas). Association with diuretics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A2C3947-455A-494F-8EEB-3BB5744F13B2}" type="slidenum">
              <a:rPr lang="en-US" smtClean="0"/>
              <a:pPr/>
              <a:t>9</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smtClean="0"/>
              <a:t>Sebaceous cell – rare</a:t>
            </a:r>
          </a:p>
          <a:p>
            <a:pPr eaLnBrk="1" hangingPunct="1"/>
            <a:r>
              <a:rPr lang="en-US" dirty="0" smtClean="0"/>
              <a:t>Melanoma – also rare; but consider for lesions containing pigment, such as this patient – will discuss later in presentation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FD064-DBC5-4CC9-B684-76F266FB7A56}" type="slidenum">
              <a:rPr lang="en-US"/>
              <a:pPr/>
              <a:t>54</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a:t>40-80% of cases displays intraepithelial conj invasion (pagetoid invasion)</a:t>
            </a:r>
          </a:p>
          <a:p>
            <a:r>
              <a:rPr lang="en-US"/>
              <a:t>Earlier reports stated that pagetoid invasion was correlated with poor ocular and life prognosis.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15CCB-B1C2-46FA-A7BF-F7B311E055FB}" type="slidenum">
              <a:rPr lang="en-US"/>
              <a:pPr/>
              <a:t>55</a:t>
            </a:fld>
            <a:endParaRPr lang="en-US"/>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r>
              <a:rPr lang="en-US"/>
              <a:t>Distant metastasis occasionally probably by hematogenous routes: lung, liver, bone, and brain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B84BC-FC3A-456A-B819-4205CF78F797}" type="slidenum">
              <a:rPr lang="en-US"/>
              <a:pPr/>
              <a:t>56</a:t>
            </a:fld>
            <a:endParaRPr lang="en-US"/>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p:txBody>
          <a:bodyPr/>
          <a:lstStyle/>
          <a:p>
            <a:r>
              <a:rPr lang="en-US" dirty="0"/>
              <a:t>Lobular pattern most frequent; </a:t>
            </a:r>
            <a:r>
              <a:rPr lang="en-US" dirty="0" err="1"/>
              <a:t>Comedocarcinoma</a:t>
            </a:r>
            <a:r>
              <a:rPr lang="en-US" dirty="0"/>
              <a:t> lobules show necrotic central core surrounded by peripheral viable cells.</a:t>
            </a:r>
          </a:p>
          <a:p>
            <a:r>
              <a:rPr lang="en-US" dirty="0"/>
              <a:t>Sebaceous carcinoma express EMA, Cam 5.2, and BRST-1 marker which is determined by </a:t>
            </a:r>
            <a:r>
              <a:rPr lang="en-US" dirty="0" err="1"/>
              <a:t>immunohistochemistry</a:t>
            </a:r>
            <a:r>
              <a:rPr lang="en-US" dirty="0"/>
              <a:t>.  </a:t>
            </a:r>
          </a:p>
          <a:p>
            <a:r>
              <a:rPr lang="en-US" dirty="0" err="1"/>
              <a:t>Pagetoid</a:t>
            </a:r>
            <a:r>
              <a:rPr lang="en-US" dirty="0"/>
              <a:t> spread reported to occur form 44-80% of cases;</a:t>
            </a:r>
          </a:p>
          <a:p>
            <a:r>
              <a:rPr lang="en-US" dirty="0"/>
              <a:t>Not from a pre-existing sebaceous adenoma, sebaceous hyperplasia, or sebaceous nevus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5ACFB2-06B2-4614-83C0-D06407FE44B6}" type="slidenum">
              <a:rPr lang="en-US"/>
              <a:pPr/>
              <a:t>57</a:t>
            </a:fld>
            <a:endParaRPr lang="en-US"/>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r>
              <a:rPr lang="en-US" dirty="0"/>
              <a:t>Incisional biopsy – full-thickness piece of eyelid; Complete surgical removal when possible; Preferable to remove lesions in one initial step; 5 mm margins; </a:t>
            </a:r>
            <a:r>
              <a:rPr lang="en-US" dirty="0" err="1"/>
              <a:t>Mohs</a:t>
            </a:r>
            <a:r>
              <a:rPr lang="en-US" dirty="0"/>
              <a:t> microsurgery has been used successfully at time of primary excision especially of lid lesions.  Since tendency for diffuse involvement in eyelid and conjunctiva, map biopsies are important to help determine extent of disease and to plan definitive treatment.  Ill-defined nature of </a:t>
            </a:r>
            <a:r>
              <a:rPr lang="en-US" dirty="0" err="1"/>
              <a:t>pagetoid</a:t>
            </a:r>
            <a:r>
              <a:rPr lang="en-US" dirty="0"/>
              <a:t> invasion makes treatment of SC challenging.  Graft with amniotic membrane combined with </a:t>
            </a:r>
            <a:r>
              <a:rPr lang="en-US" dirty="0" err="1"/>
              <a:t>cryotherapy</a:t>
            </a:r>
            <a:r>
              <a:rPr lang="en-US" dirty="0"/>
              <a:t>.  Shields advocate </a:t>
            </a:r>
            <a:r>
              <a:rPr lang="en-US" dirty="0" err="1"/>
              <a:t>cryotherapy</a:t>
            </a:r>
            <a:r>
              <a:rPr lang="en-US" dirty="0"/>
              <a:t> for map biopsy and surgical excision.  Topical chemo (MMC) useful for </a:t>
            </a:r>
            <a:r>
              <a:rPr lang="en-US" dirty="0" err="1"/>
              <a:t>pagetoid</a:t>
            </a:r>
            <a:r>
              <a:rPr lang="en-US" dirty="0"/>
              <a:t> invasion of conj; In general irradiation is not highly effective; but may be an alternative to </a:t>
            </a:r>
            <a:r>
              <a:rPr lang="en-US" dirty="0" err="1"/>
              <a:t>exenteration</a:t>
            </a:r>
            <a:r>
              <a:rPr lang="en-US" dirty="0"/>
              <a:t> in older patients; Orbital </a:t>
            </a:r>
            <a:r>
              <a:rPr lang="en-US" dirty="0" err="1"/>
              <a:t>exenteration</a:t>
            </a:r>
            <a:r>
              <a:rPr lang="en-US" dirty="0"/>
              <a:t> – performed less often today; it is probably most appropriate option for cases of </a:t>
            </a:r>
            <a:r>
              <a:rPr lang="en-US" dirty="0" err="1"/>
              <a:t>unresectable</a:t>
            </a:r>
            <a:r>
              <a:rPr lang="en-US" dirty="0"/>
              <a:t> orbital extension and no evidence of distant metastasis.  Fine-needle aspiration biopsy for regional lymph node metastasis; Chemo for distant metastasis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49900-DB22-454F-8840-500F02985DFF}" type="slidenum">
              <a:rPr lang="en-US"/>
              <a:pPr/>
              <a:t>58</a:t>
            </a:fld>
            <a:endParaRPr lang="en-US"/>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p:txBody>
          <a:bodyPr/>
          <a:lstStyle/>
          <a:p>
            <a:r>
              <a:rPr lang="en-US"/>
              <a:t>Periocular mortality 9-15%</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D0B0DB-A36F-40A7-8825-D1EDD963B858}" type="slidenum">
              <a:rPr lang="en-US"/>
              <a:pPr/>
              <a:t>59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22FE74-4F1C-4446-B2EF-6B28B579C48E}" type="slidenum">
              <a:rPr lang="en-US"/>
              <a:pPr/>
              <a:t>60</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556C30-5DB6-488D-B218-284F33E4F07D}" type="slidenum">
              <a:rPr lang="en-US"/>
              <a:pPr/>
              <a:t>61</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6DA33E-63B1-4A5C-B242-9FEAD518B7D2}" type="slidenum">
              <a:rPr lang="en-US"/>
              <a:pPr/>
              <a:t>63</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t>MART-1 Immunostain for Malignant Melanoma Frozen Sections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26A204-65F4-4EF6-8421-34DEFF8D6C74}" type="slidenum">
              <a:rPr lang="en-US"/>
              <a:pPr/>
              <a:t>64</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B1F4F48-56C1-4E79-8479-FDCA09D15718}" type="slidenum">
              <a:rPr lang="en-US" smtClean="0"/>
              <a:pPr/>
              <a:t>10</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FEC5E4-9060-4E98-AA41-1F14F20A634B}" type="slidenum">
              <a:rPr lang="en-US"/>
              <a:pPr/>
              <a:t>65</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DF2D63-5EBB-4B84-98B7-25947744A1E3}" type="slidenum">
              <a:rPr lang="en-US"/>
              <a:pPr/>
              <a:t>66</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CD54E2-03BC-462C-931A-45A5FF8E87EE}" type="slidenum">
              <a:rPr lang="en-US"/>
              <a:pPr/>
              <a:t>67</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9CE910-791D-44A3-B677-E40E43BB2945}" type="slidenum">
              <a:rPr lang="en-US"/>
              <a:pPr/>
              <a:t>68</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DB831-8F37-44CC-B8E9-AEF0C006BAF6}" type="slidenum">
              <a:rPr lang="en-US"/>
              <a:pPr/>
              <a:t>69</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3A404-42E2-4A66-823E-6A57277F5B51}" type="slidenum">
              <a:rPr lang="en-US"/>
              <a:pPr/>
              <a:t>70</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1ACC5-A2B7-426B-9886-65760EAB3D2B}" type="slidenum">
              <a:rPr lang="en-US"/>
              <a:pPr/>
              <a:t>71</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BB85B3-5815-4EAF-85F9-CF0E86839D92}" type="slidenum">
              <a:rPr lang="en-US"/>
              <a:pPr/>
              <a:t>72</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A3D8C-3D38-4C15-B685-26D6F7E7784E}" type="slidenum">
              <a:rPr lang="en-US"/>
              <a:pPr/>
              <a:t>73</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Large limbal conj./corneal Melanoma.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0F6156-2F12-4D25-BCE2-EE60C4295C7A}" type="slidenum">
              <a:rPr lang="en-US"/>
              <a:pPr/>
              <a:t>74</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t>Melanoma with hemorrhagic component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8A34301-BEA4-4051-9E4C-D7D598E41396}" type="slidenum">
              <a:rPr lang="en-US" smtClean="0"/>
              <a:pPr/>
              <a:t>11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C6610-481E-4A1E-8DD2-DF382A3AB8DD}" type="slidenum">
              <a:rPr lang="en-US"/>
              <a:pPr/>
              <a:t>75</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5CEEB-B04B-461A-A2A2-09F61D54AE03}" type="slidenum">
              <a:rPr lang="en-US"/>
              <a:pPr/>
              <a:t>76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a:p>
            <a:endParaRPr lang="en-US"/>
          </a:p>
          <a:p>
            <a:r>
              <a:rPr lang="en-US"/>
              <a:t>	Fig. 46.13 Malignant melanoma. Top, Composed of spindle type cells with mitotic activity (1) (AFIP Access. 790958, ×305). Bottom, Composed of epithelioid type cells (2) (AFIP Neg. 57-6310, ×365).</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31B3AD-BFF1-4E49-85D0-DC8C577925A8}" type="slidenum">
              <a:rPr lang="en-US"/>
              <a:pPr/>
              <a:t>77</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4BAA8-1EDB-4B41-8EAF-7581CFCEA594}" type="slidenum">
              <a:rPr lang="en-US"/>
              <a:pPr/>
              <a:t>78</a:t>
            </a:fld>
            <a:endParaRPr lang="en-US"/>
          </a:p>
        </p:txBody>
      </p:sp>
      <p:sp>
        <p:nvSpPr>
          <p:cNvPr id="696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6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810002-647D-4580-B4CF-72CBC6B800B1}" type="slidenum">
              <a:rPr lang="en-US"/>
              <a:pPr/>
              <a:t>79</a:t>
            </a:fld>
            <a:endParaRPr lang="en-US"/>
          </a:p>
        </p:txBody>
      </p:sp>
      <p:sp>
        <p:nvSpPr>
          <p:cNvPr id="665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33E259-DAAC-47B9-821D-CA4C0C237580}" type="slidenum">
              <a:rPr lang="en-US"/>
              <a:pPr/>
              <a:t>80</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5201F-185C-4C75-B2F1-848B71434E2F}" type="slidenum">
              <a:rPr lang="en-US"/>
              <a:pPr/>
              <a:t>81</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(to distinguish from hematogenous spread of choroidal melanomas)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D601F-752F-48FE-B8A3-C75D9A432F15}" type="slidenum">
              <a:rPr lang="en-US"/>
              <a:pPr/>
              <a:t>82</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7FB04-14E7-43EE-B1FB-C3FF1B9AC11D}" type="slidenum">
              <a:rPr lang="en-US"/>
              <a:pPr/>
              <a:t>83</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3BEFD9D-78D6-4AD3-8CE4-7B226310644F}" type="slidenum">
              <a:rPr lang="en-US" smtClean="0"/>
              <a:pPr/>
              <a:t>14</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smtClean="0"/>
              <a:t>CIN: abrupt transition zone between normal epithelium and thickened atypical epithelium; all within epithelium, no stromal involvement; see dysplastic cells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6C2ACFC-69C4-4681-B603-57D87FCB1EDB}" type="slidenum">
              <a:rPr lang="en-US" smtClean="0"/>
              <a:pPr/>
              <a:t>15</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Abrupt transition between normal corneal epithelium and thickened anaplastic epithelium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BED0666-8769-41CA-B046-05B2A189AF28}" type="slidenum">
              <a:rPr lang="en-US" smtClean="0"/>
              <a:pPr/>
              <a:t>16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Markedly thickened epithelium with atypia and loss of cellular polarity, involving the full thickness of the epithelium, but no invasion of the basement membrane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41277E9-DDDB-4087-AC2F-24B47912879B}" type="slidenum">
              <a:rPr lang="en-US" smtClean="0"/>
              <a:pPr/>
              <a:t>17</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Islands of </a:t>
            </a:r>
            <a:r>
              <a:rPr lang="en-US" dirty="0" err="1" smtClean="0"/>
              <a:t>anaplastic</a:t>
            </a:r>
            <a:r>
              <a:rPr lang="en-US" dirty="0" smtClean="0"/>
              <a:t> cells with involvement of margins – difficult to distinguish locations of </a:t>
            </a:r>
            <a:r>
              <a:rPr lang="en-US" dirty="0" err="1" smtClean="0"/>
              <a:t>stroma</a:t>
            </a:r>
            <a:r>
              <a:rPr lang="en-US" dirty="0" smtClean="0"/>
              <a:t>, BM, epithelium because all are invaded by tumor – boundaries lost; see poorly differentiated cells, loss of polarity (growth in all directions rather than neat layers)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5FE1E7-73F7-4B62-B9AE-DF9B3CC0D88E}"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78B1202-FFC4-4C91-9588-B795993F3307}" type="datetimeFigureOut">
              <a:rPr lang="en-US" smtClean="0"/>
              <a:pPr/>
              <a:t>1/31/2009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2C36C2-64F6-4B43-9BFB-919EBC2EA573}" type="slidenum">
              <a:rPr lang="en-US" smtClean="0"/>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78B1202-FFC4-4C91-9588-B795993F3307}" type="datetimeFigureOut">
              <a:rPr lang="en-US" smtClean="0"/>
              <a:pPr/>
              <a:t>1/31/2009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2C36C2-64F6-4B43-9BFB-919EBC2EA573}"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78B1202-FFC4-4C91-9588-B795993F3307}" type="datetimeFigureOut">
              <a:rPr lang="en-US" smtClean="0"/>
              <a:pPr/>
              <a:t>1/31/2009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2C36C2-64F6-4B43-9BFB-919EBC2EA573}" type="slidenum">
              <a:rPr lang="en-US" smtClean="0"/>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3810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3800"/>
            <a:ext cx="3810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978B1202-FFC4-4C91-9588-B795993F3307}" type="datetimeFigureOut">
              <a:rPr lang="en-US" smtClean="0"/>
              <a:pPr/>
              <a:t>1/31/2009</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A2C36C2-64F6-4B43-9BFB-919EBC2EA573}" type="slidenum">
              <a:rPr lang="en-US" smtClean="0"/>
              <a:pPr/>
              <a:t>‹#›</a:t>
            </a:fld>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81000"/>
            <a:ext cx="77724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524000"/>
            <a:ext cx="3810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3810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33800"/>
            <a:ext cx="3810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33800"/>
            <a:ext cx="3810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fld id="{978B1202-FFC4-4C91-9588-B795993F3307}" type="datetimeFigureOut">
              <a:rPr lang="en-US" smtClean="0"/>
              <a:pPr/>
              <a:t>1/31/2009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A2C36C2-64F6-4B43-9BFB-919EBC2EA57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978B1202-FFC4-4C91-9588-B795993F3307}" type="datetimeFigureOut">
              <a:rPr lang="en-US" smtClean="0"/>
              <a:pPr/>
              <a:t>1/31/2009</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A2C36C2-64F6-4B43-9BFB-919EBC2EA573}" type="slidenum">
              <a:rPr lang="en-US" smtClean="0"/>
              <a:pPr/>
              <a:t>‹#›</a:t>
            </a:fld>
            <a:endParaRPr lang="en-US"/>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fld id="{978B1202-FFC4-4C91-9588-B795993F3307}" type="datetimeFigureOut">
              <a:rPr lang="en-US" smtClean="0"/>
              <a:pPr/>
              <a:t>1/31/2009</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FA2C36C2-64F6-4B43-9BFB-919EBC2EA573}" type="slidenum">
              <a:rPr lang="en-US" smtClean="0"/>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78B1202-FFC4-4C91-9588-B795993F3307}" type="datetimeFigureOut">
              <a:rPr lang="en-US" smtClean="0"/>
              <a:pPr/>
              <a:t>1/31/2009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2C36C2-64F6-4B43-9BFB-919EBC2EA573}" type="slidenum">
              <a:rPr lang="en-US" smtClean="0"/>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78B1202-FFC4-4C91-9588-B795993F3307}" type="datetimeFigureOut">
              <a:rPr lang="en-US" smtClean="0"/>
              <a:pPr/>
              <a:t>1/31/2009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2C36C2-64F6-4B43-9BFB-919EBC2EA573}" type="slidenum">
              <a:rPr lang="en-US" smtClean="0"/>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78B1202-FFC4-4C91-9588-B795993F3307}" type="datetimeFigureOut">
              <a:rPr lang="en-US" smtClean="0"/>
              <a:pPr/>
              <a:t>1/31/2009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A2C36C2-64F6-4B43-9BFB-919EBC2EA573}" type="slidenum">
              <a:rPr lang="en-US" smtClean="0"/>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78B1202-FFC4-4C91-9588-B795993F3307}" type="datetimeFigureOut">
              <a:rPr lang="en-US" smtClean="0"/>
              <a:pPr/>
              <a:t>1/31/2009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A2C36C2-64F6-4B43-9BFB-919EBC2EA573}" type="slidenum">
              <a:rPr lang="en-US" smtClean="0"/>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78B1202-FFC4-4C91-9588-B795993F3307}" type="datetimeFigureOut">
              <a:rPr lang="en-US" smtClean="0"/>
              <a:pPr/>
              <a:t>1/31/2009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A2C36C2-64F6-4B43-9BFB-919EBC2EA573}" type="slidenum">
              <a:rPr lang="en-US" smtClean="0"/>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78B1202-FFC4-4C91-9588-B795993F3307}" type="datetimeFigureOut">
              <a:rPr lang="en-US" smtClean="0"/>
              <a:pPr/>
              <a:t>1/31/2009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A2C36C2-64F6-4B43-9BFB-919EBC2EA573}" type="slidenum">
              <a:rPr lang="en-US" smtClean="0"/>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78B1202-FFC4-4C91-9588-B795993F3307}" type="datetimeFigureOut">
              <a:rPr lang="en-US" smtClean="0"/>
              <a:pPr/>
              <a:t>1/31/2009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A2C36C2-64F6-4B43-9BFB-919EBC2EA573}" type="slidenum">
              <a:rPr lang="en-US" smtClean="0"/>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78B1202-FFC4-4C91-9588-B795993F3307}" type="datetimeFigureOut">
              <a:rPr lang="en-US" smtClean="0"/>
              <a:pPr/>
              <a:t>1/31/2009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A2C36C2-64F6-4B43-9BFB-919EBC2EA573}" type="slidenum">
              <a:rPr lang="en-US" smtClean="0"/>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78B1202-FFC4-4C91-9588-B795993F3307}" type="datetimeFigureOut">
              <a:rPr lang="en-US" smtClean="0"/>
              <a:pPr/>
              <a:t>1/31/2009</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A2C36C2-64F6-4B43-9BFB-919EBC2EA573}"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random/>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emedicine.com/oph/images/Large/781Sebaceous_Cell_Carcinoma__of_Lid_Photo.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emedicine.com/oph/images/Large/783Microscopic_Pathology_Sebaceous_Cell_Carcinoma.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lstStyle/>
          <a:p>
            <a:r>
              <a:rPr lang="en-US" dirty="0" err="1" smtClean="0"/>
              <a:t>Conjunctival</a:t>
            </a:r>
            <a:r>
              <a:rPr lang="en-US" dirty="0" smtClean="0"/>
              <a:t> Tumors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Helen K. Wu, MD</a:t>
            </a:r>
          </a:p>
          <a:p>
            <a:r>
              <a:rPr lang="en-US" dirty="0" smtClean="0"/>
              <a:t>New England Eye Center</a:t>
            </a:r>
          </a:p>
          <a:p>
            <a:r>
              <a:rPr lang="en-US" dirty="0" smtClean="0"/>
              <a:t>Tufts University School of Medicine</a:t>
            </a:r>
          </a:p>
          <a:p>
            <a:r>
              <a:rPr lang="en-US" dirty="0" smtClean="0"/>
              <a:t>Boston, MA</a:t>
            </a:r>
            <a:endParaRPr lang="en-US"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defRPr/>
            </a:pPr>
            <a:r>
              <a:rPr lang="en-US" dirty="0" smtClean="0"/>
              <a:t>Benign Lesions</a:t>
            </a:r>
          </a:p>
        </p:txBody>
      </p:sp>
      <p:sp>
        <p:nvSpPr>
          <p:cNvPr id="16387" name="Rectangle 3"/>
          <p:cNvSpPr>
            <a:spLocks noGrp="1" noChangeArrowheads="1"/>
          </p:cNvSpPr>
          <p:nvPr>
            <p:ph type="body" idx="1"/>
          </p:nvPr>
        </p:nvSpPr>
        <p:spPr>
          <a:xfrm>
            <a:off x="1066800" y="1828800"/>
            <a:ext cx="3962400" cy="4876800"/>
          </a:xfrm>
        </p:spPr>
        <p:txBody>
          <a:bodyPr/>
          <a:lstStyle/>
          <a:p>
            <a:pPr eaLnBrk="1" hangingPunct="1">
              <a:lnSpc>
                <a:spcPct val="90000"/>
              </a:lnSpc>
            </a:pPr>
            <a:r>
              <a:rPr lang="en-US" sz="2400" b="1" u="sng" dirty="0" err="1" smtClean="0"/>
              <a:t>Squamous</a:t>
            </a:r>
            <a:r>
              <a:rPr lang="en-US" sz="2400" b="1" u="sng" dirty="0" smtClean="0"/>
              <a:t> </a:t>
            </a:r>
            <a:r>
              <a:rPr lang="en-US" sz="2400" b="1" u="sng" dirty="0" err="1" smtClean="0"/>
              <a:t>Papilloma</a:t>
            </a:r>
            <a:r>
              <a:rPr lang="en-US" sz="2400" dirty="0" smtClean="0"/>
              <a:t>: </a:t>
            </a:r>
          </a:p>
          <a:p>
            <a:pPr lvl="1" eaLnBrk="1" hangingPunct="1">
              <a:lnSpc>
                <a:spcPct val="90000"/>
              </a:lnSpc>
            </a:pPr>
            <a:r>
              <a:rPr lang="en-US" sz="2000" dirty="0" smtClean="0"/>
              <a:t>Most common benign neoplasm of conjunctiva</a:t>
            </a:r>
          </a:p>
          <a:p>
            <a:pPr lvl="1" eaLnBrk="1" hangingPunct="1">
              <a:lnSpc>
                <a:spcPct val="90000"/>
              </a:lnSpc>
            </a:pPr>
            <a:r>
              <a:rPr lang="en-US" sz="2000" dirty="0" smtClean="0"/>
              <a:t>Associated with HPV</a:t>
            </a:r>
          </a:p>
          <a:p>
            <a:pPr lvl="1" eaLnBrk="1" hangingPunct="1">
              <a:lnSpc>
                <a:spcPct val="90000"/>
              </a:lnSpc>
            </a:pPr>
            <a:r>
              <a:rPr lang="en-US" sz="2000" dirty="0" smtClean="0"/>
              <a:t>Pink, </a:t>
            </a:r>
            <a:r>
              <a:rPr lang="en-US" sz="2000" dirty="0" err="1" smtClean="0"/>
              <a:t>fibrovascular</a:t>
            </a:r>
            <a:r>
              <a:rPr lang="en-US" sz="2000" dirty="0" smtClean="0"/>
              <a:t> frond of tissue, either sessile or </a:t>
            </a:r>
            <a:r>
              <a:rPr lang="en-US" sz="2000" dirty="0" err="1" smtClean="0"/>
              <a:t>pedunculated</a:t>
            </a:r>
            <a:endParaRPr lang="en-US" sz="2000" dirty="0" smtClean="0"/>
          </a:p>
          <a:p>
            <a:pPr lvl="1" eaLnBrk="1" hangingPunct="1">
              <a:lnSpc>
                <a:spcPct val="90000"/>
              </a:lnSpc>
            </a:pPr>
            <a:r>
              <a:rPr lang="en-US" sz="2000" dirty="0" smtClean="0"/>
              <a:t>On pathology, finger-like projections of </a:t>
            </a:r>
            <a:r>
              <a:rPr lang="en-US" sz="2000" dirty="0" err="1" smtClean="0"/>
              <a:t>fibrovascular</a:t>
            </a:r>
            <a:r>
              <a:rPr lang="en-US" sz="2000" dirty="0" smtClean="0"/>
              <a:t> tissue, usually </a:t>
            </a:r>
            <a:r>
              <a:rPr lang="en-US" sz="2000" dirty="0" err="1" smtClean="0"/>
              <a:t>acanthotic</a:t>
            </a:r>
            <a:r>
              <a:rPr lang="en-US" sz="2000" dirty="0" smtClean="0"/>
              <a:t>, with hyperkeratosis </a:t>
            </a:r>
          </a:p>
          <a:p>
            <a:pPr lvl="1" eaLnBrk="1" hangingPunct="1">
              <a:lnSpc>
                <a:spcPct val="90000"/>
              </a:lnSpc>
            </a:pPr>
            <a:r>
              <a:rPr lang="en-US" sz="2000" dirty="0" smtClean="0"/>
              <a:t>Treat with surgical excision, </a:t>
            </a:r>
            <a:r>
              <a:rPr lang="en-US" sz="2000" dirty="0" err="1" smtClean="0"/>
              <a:t>cryotherapy</a:t>
            </a:r>
            <a:r>
              <a:rPr lang="en-US" sz="2000" dirty="0" smtClean="0"/>
              <a:t>, +/- topical chemotherapy</a:t>
            </a:r>
          </a:p>
        </p:txBody>
      </p:sp>
      <p:pic>
        <p:nvPicPr>
          <p:cNvPr id="9220" name="Picture 4" descr="papilloma"/>
          <p:cNvPicPr>
            <a:picLocks noChangeAspect="1" noChangeArrowheads="1"/>
          </p:cNvPicPr>
          <p:nvPr/>
        </p:nvPicPr>
        <p:blipFill>
          <a:blip r:embed="rId3"/>
          <a:srcRect/>
          <a:stretch>
            <a:fillRect/>
          </a:stretch>
        </p:blipFill>
        <p:spPr bwMode="auto">
          <a:xfrm>
            <a:off x="5562600" y="2057400"/>
            <a:ext cx="2903538" cy="2193925"/>
          </a:xfrm>
          <a:prstGeom prst="rect">
            <a:avLst/>
          </a:prstGeom>
          <a:noFill/>
          <a:ln w="9525">
            <a:noFill/>
            <a:miter lim="800000"/>
            <a:headEnd/>
            <a:tailEnd/>
          </a:ln>
        </p:spPr>
      </p:pic>
      <p:pic>
        <p:nvPicPr>
          <p:cNvPr id="9221" name="Picture 5" descr="papilloma2"/>
          <p:cNvPicPr>
            <a:picLocks noChangeAspect="1" noChangeArrowheads="1"/>
          </p:cNvPicPr>
          <p:nvPr/>
        </p:nvPicPr>
        <p:blipFill>
          <a:blip r:embed="rId4"/>
          <a:srcRect/>
          <a:stretch>
            <a:fillRect/>
          </a:stretch>
        </p:blipFill>
        <p:spPr bwMode="auto">
          <a:xfrm>
            <a:off x="5562600" y="4343400"/>
            <a:ext cx="2971800" cy="1981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defRPr/>
            </a:pPr>
            <a:r>
              <a:rPr lang="en-US" dirty="0" smtClean="0"/>
              <a:t>Benign Lesions</a:t>
            </a:r>
          </a:p>
        </p:txBody>
      </p:sp>
      <p:sp>
        <p:nvSpPr>
          <p:cNvPr id="18435" name="Rectangle 3"/>
          <p:cNvSpPr>
            <a:spLocks noGrp="1" noChangeArrowheads="1"/>
          </p:cNvSpPr>
          <p:nvPr>
            <p:ph type="body" idx="1"/>
          </p:nvPr>
        </p:nvSpPr>
        <p:spPr>
          <a:xfrm>
            <a:off x="1066800" y="1905000"/>
            <a:ext cx="4114800" cy="4876800"/>
          </a:xfrm>
        </p:spPr>
        <p:txBody>
          <a:bodyPr/>
          <a:lstStyle/>
          <a:p>
            <a:pPr eaLnBrk="1" hangingPunct="1">
              <a:lnSpc>
                <a:spcPct val="80000"/>
              </a:lnSpc>
              <a:defRPr/>
            </a:pPr>
            <a:r>
              <a:rPr lang="en-US" sz="2800" b="1" u="sng" dirty="0" err="1" smtClean="0"/>
              <a:t>Keratoacanthoma</a:t>
            </a:r>
            <a:r>
              <a:rPr lang="en-US" sz="2800" dirty="0" smtClean="0"/>
              <a:t>:</a:t>
            </a:r>
          </a:p>
          <a:p>
            <a:pPr lvl="1" eaLnBrk="1" hangingPunct="1">
              <a:lnSpc>
                <a:spcPct val="80000"/>
              </a:lnSpc>
              <a:defRPr/>
            </a:pPr>
            <a:r>
              <a:rPr lang="en-US" sz="2400" dirty="0" smtClean="0"/>
              <a:t>Inflammatory lesion that may mimic carcinoma</a:t>
            </a:r>
          </a:p>
          <a:p>
            <a:pPr lvl="1" eaLnBrk="1" hangingPunct="1">
              <a:lnSpc>
                <a:spcPct val="80000"/>
              </a:lnSpc>
              <a:defRPr/>
            </a:pPr>
            <a:r>
              <a:rPr lang="en-US" sz="2400" dirty="0" smtClean="0"/>
              <a:t>Raised, fleshy, often nodular lesion; sometimes  gelatinous or </a:t>
            </a:r>
            <a:r>
              <a:rPr lang="en-US" sz="2400" dirty="0" err="1" smtClean="0"/>
              <a:t>leukoplakic</a:t>
            </a:r>
            <a:endParaRPr lang="en-US" sz="2400" dirty="0" smtClean="0"/>
          </a:p>
          <a:p>
            <a:pPr lvl="1" eaLnBrk="1" hangingPunct="1">
              <a:lnSpc>
                <a:spcPct val="80000"/>
              </a:lnSpc>
              <a:defRPr/>
            </a:pPr>
            <a:r>
              <a:rPr lang="en-US" sz="2400" dirty="0" smtClean="0"/>
              <a:t>Rapid onset</a:t>
            </a:r>
          </a:p>
          <a:p>
            <a:pPr lvl="1" eaLnBrk="1" hangingPunct="1">
              <a:lnSpc>
                <a:spcPct val="80000"/>
              </a:lnSpc>
              <a:defRPr/>
            </a:pPr>
            <a:r>
              <a:rPr lang="en-US" sz="2400" dirty="0" smtClean="0"/>
              <a:t>On pathology,  hyperkeratosis and </a:t>
            </a:r>
            <a:r>
              <a:rPr lang="en-US" sz="2400" dirty="0" err="1" smtClean="0"/>
              <a:t>acanthosis</a:t>
            </a:r>
            <a:r>
              <a:rPr lang="en-US" sz="2400" dirty="0" smtClean="0"/>
              <a:t> with </a:t>
            </a:r>
            <a:r>
              <a:rPr lang="en-US" sz="2400" dirty="0" err="1" smtClean="0"/>
              <a:t>neutrophilic</a:t>
            </a:r>
            <a:r>
              <a:rPr lang="en-US" sz="2400" dirty="0" smtClean="0"/>
              <a:t> infiltrate and </a:t>
            </a:r>
            <a:r>
              <a:rPr lang="en-US" sz="2400" dirty="0" err="1" smtClean="0"/>
              <a:t>microabscesses</a:t>
            </a:r>
            <a:endParaRPr lang="en-US" sz="2400" dirty="0" smtClean="0"/>
          </a:p>
          <a:p>
            <a:pPr lvl="1" eaLnBrk="1" hangingPunct="1">
              <a:lnSpc>
                <a:spcPct val="80000"/>
              </a:lnSpc>
              <a:defRPr/>
            </a:pPr>
            <a:r>
              <a:rPr lang="en-US" sz="2400" dirty="0" smtClean="0"/>
              <a:t>Treat with excision</a:t>
            </a:r>
          </a:p>
        </p:txBody>
      </p:sp>
      <p:pic>
        <p:nvPicPr>
          <p:cNvPr id="10244" name="Picture 4" descr="keratoacanthoma"/>
          <p:cNvPicPr>
            <a:picLocks noChangeAspect="1" noChangeArrowheads="1"/>
          </p:cNvPicPr>
          <p:nvPr/>
        </p:nvPicPr>
        <p:blipFill>
          <a:blip r:embed="rId3"/>
          <a:srcRect/>
          <a:stretch>
            <a:fillRect/>
          </a:stretch>
        </p:blipFill>
        <p:spPr bwMode="auto">
          <a:xfrm>
            <a:off x="5334000" y="1981200"/>
            <a:ext cx="3581400" cy="2339975"/>
          </a:xfrm>
          <a:prstGeom prst="rect">
            <a:avLst/>
          </a:prstGeom>
          <a:noFill/>
          <a:ln w="9525">
            <a:noFill/>
            <a:miter lim="800000"/>
            <a:headEnd/>
            <a:tailEnd/>
          </a:ln>
        </p:spPr>
      </p:pic>
      <p:pic>
        <p:nvPicPr>
          <p:cNvPr id="10245" name="Picture 5" descr="keratoacanthoma2"/>
          <p:cNvPicPr>
            <a:picLocks noChangeAspect="1" noChangeArrowheads="1"/>
          </p:cNvPicPr>
          <p:nvPr/>
        </p:nvPicPr>
        <p:blipFill>
          <a:blip r:embed="rId4"/>
          <a:srcRect/>
          <a:stretch>
            <a:fillRect/>
          </a:stretch>
        </p:blipFill>
        <p:spPr bwMode="auto">
          <a:xfrm>
            <a:off x="5638800" y="4419600"/>
            <a:ext cx="2971800" cy="22193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1143000"/>
          </a:xfrm>
        </p:spPr>
        <p:txBody>
          <a:bodyPr/>
          <a:lstStyle/>
          <a:p>
            <a:pPr algn="ctr" eaLnBrk="1" hangingPunct="1">
              <a:defRPr/>
            </a:pPr>
            <a:r>
              <a:rPr lang="en-US" dirty="0" smtClean="0"/>
              <a:t>Benign Lesions</a:t>
            </a:r>
          </a:p>
        </p:txBody>
      </p:sp>
      <p:sp>
        <p:nvSpPr>
          <p:cNvPr id="21507" name="Rectangle 3"/>
          <p:cNvSpPr>
            <a:spLocks noGrp="1" noChangeArrowheads="1"/>
          </p:cNvSpPr>
          <p:nvPr>
            <p:ph type="body" idx="1"/>
          </p:nvPr>
        </p:nvSpPr>
        <p:spPr>
          <a:xfrm>
            <a:off x="1066800" y="1600200"/>
            <a:ext cx="5791200" cy="4648200"/>
          </a:xfrm>
        </p:spPr>
        <p:txBody>
          <a:bodyPr/>
          <a:lstStyle/>
          <a:p>
            <a:pPr eaLnBrk="1" hangingPunct="1">
              <a:lnSpc>
                <a:spcPct val="80000"/>
              </a:lnSpc>
              <a:defRPr/>
            </a:pPr>
            <a:r>
              <a:rPr lang="en-US" sz="2400" b="1" dirty="0" err="1" smtClean="0"/>
              <a:t>Keratotic</a:t>
            </a:r>
            <a:r>
              <a:rPr lang="en-US" sz="2400" b="1" dirty="0" smtClean="0"/>
              <a:t> Plaque</a:t>
            </a:r>
            <a:r>
              <a:rPr lang="en-US" sz="2000" dirty="0" smtClean="0"/>
              <a:t>:</a:t>
            </a:r>
          </a:p>
          <a:p>
            <a:pPr lvl="1" eaLnBrk="1" hangingPunct="1">
              <a:lnSpc>
                <a:spcPct val="80000"/>
              </a:lnSpc>
              <a:defRPr/>
            </a:pPr>
            <a:r>
              <a:rPr lang="en-US" sz="2000" dirty="0" smtClean="0"/>
              <a:t>White </a:t>
            </a:r>
            <a:r>
              <a:rPr lang="en-US" sz="2000" dirty="0" err="1" smtClean="0"/>
              <a:t>conjunctival</a:t>
            </a:r>
            <a:r>
              <a:rPr lang="en-US" sz="2000" dirty="0" smtClean="0"/>
              <a:t> mass with keratinized, </a:t>
            </a:r>
            <a:r>
              <a:rPr lang="en-US" sz="2000" dirty="0" err="1" smtClean="0"/>
              <a:t>acanthotic</a:t>
            </a:r>
            <a:r>
              <a:rPr lang="en-US" sz="2000" dirty="0" smtClean="0"/>
              <a:t> epithelium; appears similar to </a:t>
            </a:r>
            <a:r>
              <a:rPr lang="en-US" sz="2000" dirty="0" err="1" smtClean="0"/>
              <a:t>squamous</a:t>
            </a:r>
            <a:r>
              <a:rPr lang="en-US" sz="2000" dirty="0" smtClean="0"/>
              <a:t> cell carcinoma with </a:t>
            </a:r>
            <a:r>
              <a:rPr lang="en-US" sz="2000" dirty="0" err="1" smtClean="0"/>
              <a:t>leukoplakia</a:t>
            </a:r>
            <a:endParaRPr lang="en-US" sz="2000" dirty="0" smtClean="0"/>
          </a:p>
          <a:p>
            <a:pPr lvl="1" eaLnBrk="1" hangingPunct="1">
              <a:lnSpc>
                <a:spcPct val="80000"/>
              </a:lnSpc>
              <a:defRPr/>
            </a:pPr>
            <a:endParaRPr lang="en-US" sz="1800" dirty="0" smtClean="0"/>
          </a:p>
          <a:p>
            <a:pPr eaLnBrk="1" hangingPunct="1">
              <a:lnSpc>
                <a:spcPct val="80000"/>
              </a:lnSpc>
              <a:defRPr/>
            </a:pPr>
            <a:r>
              <a:rPr lang="en-US" sz="2400" b="1" dirty="0" smtClean="0"/>
              <a:t>Hereditary Benign Intraepithelial </a:t>
            </a:r>
            <a:r>
              <a:rPr lang="en-US" sz="2400" b="1" dirty="0" err="1" smtClean="0"/>
              <a:t>Dyskeratosis</a:t>
            </a:r>
            <a:r>
              <a:rPr lang="en-US" sz="2400" dirty="0" smtClean="0"/>
              <a:t>: </a:t>
            </a:r>
          </a:p>
          <a:p>
            <a:pPr lvl="1" eaLnBrk="1" hangingPunct="1">
              <a:lnSpc>
                <a:spcPct val="80000"/>
              </a:lnSpc>
              <a:defRPr/>
            </a:pPr>
            <a:r>
              <a:rPr lang="en-US" sz="2000" dirty="0" smtClean="0"/>
              <a:t>Seen primarily in select Native Americans; </a:t>
            </a:r>
            <a:r>
              <a:rPr lang="en-US" sz="2000" dirty="0" err="1" smtClean="0"/>
              <a:t>autosomal</a:t>
            </a:r>
            <a:r>
              <a:rPr lang="en-US" sz="2000" dirty="0" smtClean="0"/>
              <a:t> dominant disorder with elevated fleshy plaques; shows </a:t>
            </a:r>
            <a:r>
              <a:rPr lang="en-US" sz="2000" dirty="0" err="1" smtClean="0"/>
              <a:t>acanthosis</a:t>
            </a:r>
            <a:r>
              <a:rPr lang="en-US" sz="2000" dirty="0" smtClean="0"/>
              <a:t>, </a:t>
            </a:r>
            <a:r>
              <a:rPr lang="en-US" sz="2000" dirty="0" err="1" smtClean="0"/>
              <a:t>dyskeratosis</a:t>
            </a:r>
            <a:r>
              <a:rPr lang="en-US" sz="2000" dirty="0" smtClean="0"/>
              <a:t>, and inflammatory cells</a:t>
            </a:r>
          </a:p>
          <a:p>
            <a:pPr lvl="1" eaLnBrk="1" hangingPunct="1">
              <a:lnSpc>
                <a:spcPct val="80000"/>
              </a:lnSpc>
              <a:buFontTx/>
              <a:buNone/>
              <a:defRPr/>
            </a:pPr>
            <a:endParaRPr lang="en-US" sz="1800" dirty="0" smtClean="0"/>
          </a:p>
          <a:p>
            <a:pPr eaLnBrk="1" hangingPunct="1">
              <a:lnSpc>
                <a:spcPct val="80000"/>
              </a:lnSpc>
              <a:defRPr/>
            </a:pPr>
            <a:r>
              <a:rPr lang="en-US" sz="2400" b="1" dirty="0" smtClean="0"/>
              <a:t>Actinic </a:t>
            </a:r>
            <a:r>
              <a:rPr lang="en-US" sz="2400" b="1" dirty="0" err="1" smtClean="0"/>
              <a:t>Keratosis</a:t>
            </a:r>
            <a:r>
              <a:rPr lang="en-US" sz="2000" dirty="0" smtClean="0"/>
              <a:t>:</a:t>
            </a:r>
          </a:p>
          <a:p>
            <a:pPr lvl="1" eaLnBrk="1" hangingPunct="1">
              <a:lnSpc>
                <a:spcPct val="80000"/>
              </a:lnSpc>
              <a:defRPr/>
            </a:pPr>
            <a:r>
              <a:rPr lang="en-US" sz="2000" dirty="0" smtClean="0"/>
              <a:t>Frothy white lesion often located over a </a:t>
            </a:r>
            <a:r>
              <a:rPr lang="en-US" sz="2000" dirty="0" err="1" smtClean="0"/>
              <a:t>pingueculum</a:t>
            </a:r>
            <a:r>
              <a:rPr lang="en-US" sz="2000" dirty="0" smtClean="0"/>
              <a:t> or </a:t>
            </a:r>
            <a:r>
              <a:rPr lang="en-US" sz="2000" dirty="0" err="1" smtClean="0"/>
              <a:t>pterygium</a:t>
            </a:r>
            <a:r>
              <a:rPr lang="en-US" sz="2000" dirty="0" smtClean="0"/>
              <a:t>; shows dysplastic, </a:t>
            </a:r>
            <a:r>
              <a:rPr lang="en-US" sz="2000" dirty="0" err="1" smtClean="0"/>
              <a:t>keratotic</a:t>
            </a:r>
            <a:r>
              <a:rPr lang="en-US" sz="2000" dirty="0" smtClean="0"/>
              <a:t> epithelium; also resembles </a:t>
            </a:r>
            <a:r>
              <a:rPr lang="en-US" sz="2000" dirty="0" err="1" smtClean="0"/>
              <a:t>squamous</a:t>
            </a:r>
            <a:r>
              <a:rPr lang="en-US" sz="2000" dirty="0" smtClean="0"/>
              <a:t> </a:t>
            </a:r>
            <a:r>
              <a:rPr lang="en-US" sz="2000" dirty="0" smtClean="0">
                <a:latin typeface="Garamond" pitchFamily="18" charset="0"/>
              </a:rPr>
              <a:t>cell carcinoma</a:t>
            </a:r>
          </a:p>
        </p:txBody>
      </p:sp>
      <p:pic>
        <p:nvPicPr>
          <p:cNvPr id="11268" name="Picture 4" descr="HBID"/>
          <p:cNvPicPr>
            <a:picLocks noChangeAspect="1" noChangeArrowheads="1"/>
          </p:cNvPicPr>
          <p:nvPr/>
        </p:nvPicPr>
        <p:blipFill>
          <a:blip r:embed="rId2"/>
          <a:srcRect/>
          <a:stretch>
            <a:fillRect/>
          </a:stretch>
        </p:blipFill>
        <p:spPr bwMode="auto">
          <a:xfrm>
            <a:off x="6858000" y="3390900"/>
            <a:ext cx="2133600" cy="14081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Malignant Lesions</a:t>
            </a:r>
            <a:endParaRPr lang="en-US" dirty="0"/>
          </a:p>
        </p:txBody>
      </p:sp>
      <p:sp>
        <p:nvSpPr>
          <p:cNvPr id="3" name="Content Placeholder 2"/>
          <p:cNvSpPr>
            <a:spLocks noGrp="1"/>
          </p:cNvSpPr>
          <p:nvPr>
            <p:ph idx="1"/>
          </p:nvPr>
        </p:nvSpPr>
        <p:spPr/>
        <p:txBody>
          <a:bodyPr>
            <a:normAutofit lnSpcReduction="10000"/>
          </a:bodyPr>
          <a:lstStyle/>
          <a:p>
            <a:r>
              <a:rPr lang="en-US" dirty="0" err="1" smtClean="0"/>
              <a:t>Squamous</a:t>
            </a:r>
            <a:r>
              <a:rPr lang="en-US" dirty="0" smtClean="0"/>
              <a:t> cell carcinoma-pre-invasive</a:t>
            </a:r>
          </a:p>
          <a:p>
            <a:pPr lvl="1"/>
            <a:r>
              <a:rPr lang="en-US" dirty="0" err="1" smtClean="0"/>
              <a:t>Conjunctival</a:t>
            </a:r>
            <a:r>
              <a:rPr lang="en-US" dirty="0" smtClean="0"/>
              <a:t> intraepithelial </a:t>
            </a:r>
            <a:r>
              <a:rPr lang="en-US" dirty="0" err="1" smtClean="0"/>
              <a:t>neoplasia</a:t>
            </a:r>
            <a:r>
              <a:rPr lang="en-US" dirty="0" smtClean="0"/>
              <a:t> (CIN)</a:t>
            </a:r>
          </a:p>
          <a:p>
            <a:pPr lvl="2"/>
            <a:r>
              <a:rPr lang="en-US" dirty="0" smtClean="0"/>
              <a:t>Mild or severe dysplasia, depending on thickness of  abnormal cell proliferation</a:t>
            </a:r>
          </a:p>
          <a:p>
            <a:pPr lvl="1"/>
            <a:r>
              <a:rPr lang="en-US" dirty="0" smtClean="0"/>
              <a:t>Carcinoma in situ (CIS)</a:t>
            </a:r>
          </a:p>
          <a:p>
            <a:pPr lvl="2"/>
            <a:r>
              <a:rPr lang="en-US" dirty="0" smtClean="0"/>
              <a:t>Full thickness replacement of epithelium with abnormal cells</a:t>
            </a:r>
          </a:p>
          <a:p>
            <a:pPr lvl="1"/>
            <a:r>
              <a:rPr lang="en-US" dirty="0" smtClean="0"/>
              <a:t>Invasive </a:t>
            </a:r>
            <a:r>
              <a:rPr lang="en-US" dirty="0" err="1" smtClean="0"/>
              <a:t>squamous</a:t>
            </a:r>
            <a:r>
              <a:rPr lang="en-US" dirty="0" smtClean="0"/>
              <a:t> cell carcinoma</a:t>
            </a:r>
          </a:p>
          <a:p>
            <a:pPr lvl="2"/>
            <a:r>
              <a:rPr lang="en-US" dirty="0" smtClean="0"/>
              <a:t>Invades </a:t>
            </a:r>
            <a:r>
              <a:rPr lang="en-US" dirty="0" err="1" smtClean="0"/>
              <a:t>stroma</a:t>
            </a:r>
            <a:r>
              <a:rPr lang="en-US" dirty="0" smtClean="0"/>
              <a:t>, may metastasize</a:t>
            </a:r>
          </a:p>
          <a:p>
            <a:endParaRPr lang="en-US" dirty="0" smtClean="0"/>
          </a:p>
          <a:p>
            <a:pPr lvl="1"/>
            <a:endParaRPr lang="en-US" dirty="0" smtClean="0"/>
          </a:p>
          <a:p>
            <a:endParaRPr lang="en-US" dirty="0" smtClean="0"/>
          </a:p>
          <a:p>
            <a:pPr lvl="1"/>
            <a:endParaRPr lang="en-US" dirty="0"/>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66800" y="228600"/>
            <a:ext cx="7543800" cy="1431925"/>
          </a:xfrm>
        </p:spPr>
        <p:txBody>
          <a:bodyPr/>
          <a:lstStyle/>
          <a:p>
            <a:pPr algn="ctr" eaLnBrk="1" hangingPunct="1">
              <a:defRPr/>
            </a:pPr>
            <a:r>
              <a:rPr lang="en-US" dirty="0" smtClean="0"/>
              <a:t>Pathology</a:t>
            </a:r>
          </a:p>
        </p:txBody>
      </p:sp>
      <p:sp>
        <p:nvSpPr>
          <p:cNvPr id="23555" name="Rectangle 3"/>
          <p:cNvSpPr>
            <a:spLocks noGrp="1" noChangeArrowheads="1"/>
          </p:cNvSpPr>
          <p:nvPr>
            <p:ph type="body" idx="1"/>
          </p:nvPr>
        </p:nvSpPr>
        <p:spPr>
          <a:xfrm>
            <a:off x="1447800" y="6096000"/>
            <a:ext cx="7543800" cy="533400"/>
          </a:xfrm>
        </p:spPr>
        <p:txBody>
          <a:bodyPr/>
          <a:lstStyle/>
          <a:p>
            <a:pPr eaLnBrk="1" hangingPunct="1">
              <a:lnSpc>
                <a:spcPct val="90000"/>
              </a:lnSpc>
              <a:buFont typeface="Wingdings" pitchFamily="2" charset="2"/>
              <a:buNone/>
              <a:defRPr/>
            </a:pPr>
            <a:r>
              <a:rPr lang="en-US" dirty="0" err="1" smtClean="0"/>
              <a:t>Conjunctival</a:t>
            </a:r>
            <a:r>
              <a:rPr lang="en-US" dirty="0" smtClean="0"/>
              <a:t> Intraepithelial </a:t>
            </a:r>
            <a:r>
              <a:rPr lang="en-US" dirty="0" err="1" smtClean="0"/>
              <a:t>Neoplasia</a:t>
            </a:r>
            <a:endParaRPr lang="en-US" dirty="0" smtClean="0"/>
          </a:p>
        </p:txBody>
      </p:sp>
      <p:pic>
        <p:nvPicPr>
          <p:cNvPr id="13316" name="Picture 4" descr="CINpath"/>
          <p:cNvPicPr>
            <a:picLocks noChangeAspect="1" noChangeArrowheads="1"/>
          </p:cNvPicPr>
          <p:nvPr/>
        </p:nvPicPr>
        <p:blipFill>
          <a:blip r:embed="rId3"/>
          <a:srcRect/>
          <a:stretch>
            <a:fillRect/>
          </a:stretch>
        </p:blipFill>
        <p:spPr bwMode="auto">
          <a:xfrm>
            <a:off x="1676400" y="1600200"/>
            <a:ext cx="6324600" cy="4241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1143000"/>
          </a:xfrm>
        </p:spPr>
        <p:txBody>
          <a:bodyPr/>
          <a:lstStyle/>
          <a:p>
            <a:pPr algn="ctr" eaLnBrk="1" hangingPunct="1">
              <a:defRPr/>
            </a:pPr>
            <a:r>
              <a:rPr lang="en-US" dirty="0" smtClean="0"/>
              <a:t>Pathology</a:t>
            </a:r>
          </a:p>
        </p:txBody>
      </p:sp>
      <p:sp>
        <p:nvSpPr>
          <p:cNvPr id="25603" name="Rectangle 3"/>
          <p:cNvSpPr>
            <a:spLocks noGrp="1" noChangeArrowheads="1"/>
          </p:cNvSpPr>
          <p:nvPr>
            <p:ph type="body" idx="1"/>
          </p:nvPr>
        </p:nvSpPr>
        <p:spPr>
          <a:xfrm>
            <a:off x="1828800" y="6172200"/>
            <a:ext cx="5638800" cy="609600"/>
          </a:xfrm>
        </p:spPr>
        <p:txBody>
          <a:bodyPr/>
          <a:lstStyle/>
          <a:p>
            <a:pPr eaLnBrk="1" hangingPunct="1">
              <a:buFont typeface="Wingdings" pitchFamily="2" charset="2"/>
              <a:buNone/>
              <a:defRPr/>
            </a:pPr>
            <a:r>
              <a:rPr lang="en-US" dirty="0" smtClean="0"/>
              <a:t>Corneal Intraepithelial </a:t>
            </a:r>
            <a:r>
              <a:rPr lang="en-US" dirty="0" err="1" smtClean="0"/>
              <a:t>Neoplasia</a:t>
            </a:r>
            <a:endParaRPr lang="en-US" dirty="0" smtClean="0"/>
          </a:p>
        </p:txBody>
      </p:sp>
      <p:pic>
        <p:nvPicPr>
          <p:cNvPr id="14340" name="Picture 4" descr="corneal IN"/>
          <p:cNvPicPr>
            <a:picLocks noChangeAspect="1" noChangeArrowheads="1"/>
          </p:cNvPicPr>
          <p:nvPr/>
        </p:nvPicPr>
        <p:blipFill>
          <a:blip r:embed="rId3"/>
          <a:srcRect/>
          <a:stretch>
            <a:fillRect/>
          </a:stretch>
        </p:blipFill>
        <p:spPr bwMode="auto">
          <a:xfrm>
            <a:off x="1524000" y="1676400"/>
            <a:ext cx="6324600" cy="42560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defRPr/>
            </a:pPr>
            <a:r>
              <a:rPr lang="en-US" dirty="0" smtClean="0"/>
              <a:t>Pathology</a:t>
            </a:r>
          </a:p>
        </p:txBody>
      </p:sp>
      <p:sp>
        <p:nvSpPr>
          <p:cNvPr id="29699" name="Rectangle 3"/>
          <p:cNvSpPr>
            <a:spLocks noGrp="1" noChangeArrowheads="1"/>
          </p:cNvSpPr>
          <p:nvPr>
            <p:ph type="body" idx="1"/>
          </p:nvPr>
        </p:nvSpPr>
        <p:spPr>
          <a:xfrm>
            <a:off x="990600" y="6096000"/>
            <a:ext cx="7543800" cy="762000"/>
          </a:xfrm>
        </p:spPr>
        <p:txBody>
          <a:bodyPr/>
          <a:lstStyle/>
          <a:p>
            <a:pPr algn="ctr" eaLnBrk="1" hangingPunct="1">
              <a:buFont typeface="Wingdings" pitchFamily="2" charset="2"/>
              <a:buNone/>
              <a:defRPr/>
            </a:pPr>
            <a:r>
              <a:rPr lang="en-US" dirty="0" smtClean="0"/>
              <a:t>Carcinoma-in-situ</a:t>
            </a:r>
          </a:p>
        </p:txBody>
      </p:sp>
      <p:pic>
        <p:nvPicPr>
          <p:cNvPr id="15364" name="Picture 4" descr="CIS"/>
          <p:cNvPicPr>
            <a:picLocks noChangeAspect="1" noChangeArrowheads="1"/>
          </p:cNvPicPr>
          <p:nvPr/>
        </p:nvPicPr>
        <p:blipFill>
          <a:blip r:embed="rId3"/>
          <a:srcRect/>
          <a:stretch>
            <a:fillRect/>
          </a:stretch>
        </p:blipFill>
        <p:spPr bwMode="auto">
          <a:xfrm>
            <a:off x="1600200" y="1752600"/>
            <a:ext cx="6248400" cy="430688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81000"/>
            <a:ext cx="7772400" cy="1143000"/>
          </a:xfrm>
        </p:spPr>
        <p:txBody>
          <a:bodyPr/>
          <a:lstStyle/>
          <a:p>
            <a:pPr algn="ctr" eaLnBrk="1" hangingPunct="1">
              <a:defRPr/>
            </a:pPr>
            <a:r>
              <a:rPr lang="en-US" dirty="0" smtClean="0"/>
              <a:t>Pathology</a:t>
            </a:r>
          </a:p>
        </p:txBody>
      </p:sp>
      <p:sp>
        <p:nvSpPr>
          <p:cNvPr id="31747" name="Rectangle 3"/>
          <p:cNvSpPr>
            <a:spLocks noGrp="1" noChangeArrowheads="1"/>
          </p:cNvSpPr>
          <p:nvPr>
            <p:ph type="body" idx="1"/>
          </p:nvPr>
        </p:nvSpPr>
        <p:spPr>
          <a:xfrm>
            <a:off x="990600" y="6096000"/>
            <a:ext cx="7543800" cy="838200"/>
          </a:xfrm>
        </p:spPr>
        <p:txBody>
          <a:bodyPr/>
          <a:lstStyle/>
          <a:p>
            <a:pPr algn="ctr" eaLnBrk="1" hangingPunct="1">
              <a:buFont typeface="Wingdings" pitchFamily="2" charset="2"/>
              <a:buNone/>
              <a:defRPr/>
            </a:pPr>
            <a:r>
              <a:rPr lang="en-US" dirty="0" err="1" smtClean="0"/>
              <a:t>Squamous</a:t>
            </a:r>
            <a:r>
              <a:rPr lang="en-US" dirty="0" smtClean="0"/>
              <a:t> Cell Carcinoma</a:t>
            </a:r>
          </a:p>
        </p:txBody>
      </p:sp>
      <p:pic>
        <p:nvPicPr>
          <p:cNvPr id="16388" name="Picture 5" descr="sqamous3"/>
          <p:cNvPicPr>
            <a:picLocks noChangeAspect="1" noChangeArrowheads="1"/>
          </p:cNvPicPr>
          <p:nvPr/>
        </p:nvPicPr>
        <p:blipFill>
          <a:blip r:embed="rId3"/>
          <a:srcRect/>
          <a:stretch>
            <a:fillRect/>
          </a:stretch>
        </p:blipFill>
        <p:spPr bwMode="auto">
          <a:xfrm>
            <a:off x="1371600" y="1676400"/>
            <a:ext cx="6629400" cy="43751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0"/>
            <a:ext cx="7772400" cy="1143000"/>
          </a:xfrm>
        </p:spPr>
        <p:txBody>
          <a:bodyPr/>
          <a:lstStyle/>
          <a:p>
            <a:pPr eaLnBrk="1" hangingPunct="1"/>
            <a:r>
              <a:rPr lang="en-US" smtClean="0"/>
              <a:t>Conjunctival CIN</a:t>
            </a:r>
          </a:p>
        </p:txBody>
      </p:sp>
      <p:sp>
        <p:nvSpPr>
          <p:cNvPr id="10243" name="Content Placeholder 2"/>
          <p:cNvSpPr>
            <a:spLocks noGrp="1"/>
          </p:cNvSpPr>
          <p:nvPr>
            <p:ph idx="1"/>
          </p:nvPr>
        </p:nvSpPr>
        <p:spPr>
          <a:xfrm>
            <a:off x="685800" y="914400"/>
            <a:ext cx="7772400" cy="4114800"/>
          </a:xfrm>
        </p:spPr>
        <p:txBody>
          <a:bodyPr/>
          <a:lstStyle/>
          <a:p>
            <a:pPr eaLnBrk="1" hangingPunct="1"/>
            <a:r>
              <a:rPr lang="en-US" smtClean="0"/>
              <a:t>Most common conjunctival malignancy in U.S.</a:t>
            </a:r>
          </a:p>
          <a:p>
            <a:pPr eaLnBrk="1" hangingPunct="1"/>
            <a:r>
              <a:rPr lang="en-US" smtClean="0"/>
              <a:t>Usually seen in older males</a:t>
            </a:r>
          </a:p>
          <a:p>
            <a:pPr eaLnBrk="1" hangingPunct="1"/>
            <a:r>
              <a:rPr lang="en-US" smtClean="0"/>
              <a:t>Typically found in intrapalpebral fissure or at limbus</a:t>
            </a:r>
          </a:p>
          <a:p>
            <a:pPr eaLnBrk="1" hangingPunct="1"/>
            <a:r>
              <a:rPr lang="en-US" smtClean="0"/>
              <a:t>Associated with UV light exposure, fair pigmentation, HPV infection, and HIV (younger pts)</a:t>
            </a:r>
          </a:p>
          <a:p>
            <a:pPr eaLnBrk="1" hangingPunct="1"/>
            <a:r>
              <a:rPr lang="en-US" smtClean="0"/>
              <a:t>Precursor to squamous cell carcinoma</a:t>
            </a:r>
          </a:p>
          <a:p>
            <a:pPr eaLnBrk="1" hangingPunct="1"/>
            <a:r>
              <a:rPr lang="en-US" smtClean="0"/>
              <a:t>Partial involvement of epithelium without invasion of basement membrane</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a:xfrm>
            <a:off x="-990600" y="304800"/>
            <a:ext cx="7772400" cy="1143000"/>
          </a:xfrm>
        </p:spPr>
        <p:txBody>
          <a:bodyPr/>
          <a:lstStyle/>
          <a:p>
            <a:pPr eaLnBrk="1" hangingPunct="1"/>
            <a:r>
              <a:rPr lang="en-US" smtClean="0"/>
              <a:t>Conjunctival CIN</a:t>
            </a:r>
          </a:p>
        </p:txBody>
      </p:sp>
      <p:sp>
        <p:nvSpPr>
          <p:cNvPr id="11267" name="Content Placeholder 2"/>
          <p:cNvSpPr>
            <a:spLocks noGrp="1"/>
          </p:cNvSpPr>
          <p:nvPr>
            <p:ph idx="1"/>
          </p:nvPr>
        </p:nvSpPr>
        <p:spPr>
          <a:xfrm>
            <a:off x="0" y="1447800"/>
            <a:ext cx="7772400" cy="4114800"/>
          </a:xfrm>
        </p:spPr>
        <p:txBody>
          <a:bodyPr/>
          <a:lstStyle/>
          <a:p>
            <a:pPr eaLnBrk="1" hangingPunct="1"/>
            <a:r>
              <a:rPr lang="en-US" smtClean="0"/>
              <a:t>Diagnosis with conjunctival biopsy</a:t>
            </a:r>
          </a:p>
          <a:p>
            <a:pPr eaLnBrk="1" hangingPunct="1"/>
            <a:r>
              <a:rPr lang="en-US" smtClean="0"/>
              <a:t>Treatment involves wide excision with adjunctive cryotherapy</a:t>
            </a:r>
          </a:p>
          <a:p>
            <a:pPr eaLnBrk="1" hangingPunct="1"/>
            <a:r>
              <a:rPr lang="en-US" smtClean="0"/>
              <a:t>Recurrence rate after excision 5 to 50% (correlated with involvement of excised margins)</a:t>
            </a:r>
          </a:p>
          <a:p>
            <a:pPr eaLnBrk="1" hangingPunct="1"/>
            <a:r>
              <a:rPr lang="en-US" smtClean="0"/>
              <a:t>MMC and interferon </a:t>
            </a:r>
            <a:r>
              <a:rPr lang="el-GR" smtClean="0"/>
              <a:t>α</a:t>
            </a:r>
            <a:r>
              <a:rPr lang="en-US" smtClean="0"/>
              <a:t> 2b drops (or injection) may be used in conjunction with surgery</a:t>
            </a:r>
          </a:p>
          <a:p>
            <a:pPr eaLnBrk="1" hangingPunct="1"/>
            <a:r>
              <a:rPr lang="en-US" smtClean="0"/>
              <a:t>Intraocular or orbital invasion rare</a:t>
            </a:r>
          </a:p>
        </p:txBody>
      </p:sp>
      <p:pic>
        <p:nvPicPr>
          <p:cNvPr id="11268" name="Picture 2" descr="http://www.eyecancer.com/Resources/20041117163424.gif"/>
          <p:cNvPicPr>
            <a:picLocks noChangeAspect="1" noChangeArrowheads="1"/>
          </p:cNvPicPr>
          <p:nvPr/>
        </p:nvPicPr>
        <p:blipFill>
          <a:blip r:embed="rId2"/>
          <a:srcRect/>
          <a:stretch>
            <a:fillRect/>
          </a:stretch>
        </p:blipFill>
        <p:spPr bwMode="auto">
          <a:xfrm>
            <a:off x="6400800" y="0"/>
            <a:ext cx="2743200" cy="1857375"/>
          </a:xfrm>
          <a:prstGeom prst="rect">
            <a:avLst/>
          </a:prstGeom>
          <a:noFill/>
          <a:ln w="9525">
            <a:noFill/>
            <a:miter lim="800000"/>
            <a:headEnd/>
            <a:tailEnd/>
          </a:ln>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Co-Authors</a:t>
            </a:r>
          </a:p>
          <a:p>
            <a:pPr lvl="1"/>
            <a:r>
              <a:rPr lang="en-US" dirty="0" smtClean="0"/>
              <a:t>Michelle Ying, MD</a:t>
            </a:r>
          </a:p>
          <a:p>
            <a:pPr lvl="1"/>
            <a:r>
              <a:rPr lang="en-US" dirty="0" err="1" smtClean="0"/>
              <a:t>Maayan</a:t>
            </a:r>
            <a:r>
              <a:rPr lang="en-US" dirty="0" smtClean="0"/>
              <a:t> </a:t>
            </a:r>
            <a:r>
              <a:rPr lang="en-US" dirty="0" err="1" smtClean="0"/>
              <a:t>Keshet</a:t>
            </a:r>
            <a:r>
              <a:rPr lang="en-US" dirty="0" smtClean="0"/>
              <a:t>, MD</a:t>
            </a:r>
          </a:p>
          <a:p>
            <a:pPr lvl="1"/>
            <a:r>
              <a:rPr lang="en-US" dirty="0" err="1" smtClean="0"/>
              <a:t>Prithi</a:t>
            </a:r>
            <a:r>
              <a:rPr lang="en-US" dirty="0" smtClean="0"/>
              <a:t> </a:t>
            </a:r>
            <a:r>
              <a:rPr lang="en-US" dirty="0" err="1" smtClean="0"/>
              <a:t>Batta</a:t>
            </a:r>
            <a:r>
              <a:rPr lang="en-US" dirty="0" smtClean="0"/>
              <a:t>, MD</a:t>
            </a:r>
          </a:p>
          <a:p>
            <a:pPr lvl="1"/>
            <a:r>
              <a:rPr lang="en-US" dirty="0" smtClean="0"/>
              <a:t>Dan </a:t>
            </a:r>
            <a:r>
              <a:rPr lang="en-US" dirty="0" err="1" smtClean="0"/>
              <a:t>Hu</a:t>
            </a:r>
            <a:r>
              <a:rPr lang="en-US" dirty="0" smtClean="0"/>
              <a:t>, MD</a:t>
            </a:r>
          </a:p>
          <a:p>
            <a:r>
              <a:rPr lang="en-US" dirty="0" smtClean="0"/>
              <a:t>None of the authors have financial interest in the subject matter</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a:t>
            </a:r>
            <a:r>
              <a:rPr lang="en-US" dirty="0" err="1" smtClean="0"/>
              <a:t>Squamous</a:t>
            </a:r>
            <a:r>
              <a:rPr lang="en-US" dirty="0" smtClean="0"/>
              <a:t> Cell </a:t>
            </a:r>
            <a:r>
              <a:rPr lang="en-US" dirty="0" err="1" smtClean="0"/>
              <a:t>Neoplasias</a:t>
            </a:r>
            <a:endParaRPr lang="en-US" dirty="0"/>
          </a:p>
        </p:txBody>
      </p:sp>
      <p:sp>
        <p:nvSpPr>
          <p:cNvPr id="3" name="Content Placeholder 2"/>
          <p:cNvSpPr>
            <a:spLocks noGrp="1"/>
          </p:cNvSpPr>
          <p:nvPr>
            <p:ph idx="1"/>
          </p:nvPr>
        </p:nvSpPr>
        <p:spPr/>
        <p:txBody>
          <a:bodyPr/>
          <a:lstStyle/>
          <a:p>
            <a:r>
              <a:rPr lang="en-US" dirty="0" smtClean="0"/>
              <a:t>Age</a:t>
            </a:r>
          </a:p>
          <a:p>
            <a:r>
              <a:rPr lang="en-US" dirty="0" smtClean="0"/>
              <a:t>Male sex</a:t>
            </a:r>
          </a:p>
          <a:p>
            <a:r>
              <a:rPr lang="en-US" dirty="0" smtClean="0"/>
              <a:t>Sunlight exposure</a:t>
            </a:r>
          </a:p>
          <a:p>
            <a:r>
              <a:rPr lang="en-US" dirty="0" smtClean="0"/>
              <a:t>Smoking</a:t>
            </a:r>
          </a:p>
          <a:p>
            <a:r>
              <a:rPr lang="en-US" dirty="0" smtClean="0"/>
              <a:t>Light complexion</a:t>
            </a:r>
          </a:p>
          <a:p>
            <a:r>
              <a:rPr lang="en-US" dirty="0" smtClean="0"/>
              <a:t>HIV or AIDS</a:t>
            </a:r>
          </a:p>
          <a:p>
            <a:r>
              <a:rPr lang="en-US" dirty="0" smtClean="0"/>
              <a:t>HPV</a:t>
            </a:r>
            <a:endParaRPr lang="en-US" dirty="0"/>
          </a:p>
        </p:txBody>
      </p:sp>
      <p:pic>
        <p:nvPicPr>
          <p:cNvPr id="75778" name="Picture 2" descr="Extensive conjunctival squamous cell carcinoma of..."/>
          <p:cNvPicPr>
            <a:picLocks noChangeAspect="1" noChangeArrowheads="1"/>
          </p:cNvPicPr>
          <p:nvPr/>
        </p:nvPicPr>
        <p:blipFill>
          <a:blip r:embed="rId2" cstate="print"/>
          <a:srcRect/>
          <a:stretch>
            <a:fillRect/>
          </a:stretch>
        </p:blipFill>
        <p:spPr bwMode="auto">
          <a:xfrm>
            <a:off x="4813302" y="2438400"/>
            <a:ext cx="4063998" cy="3048000"/>
          </a:xfrm>
          <a:prstGeom prst="rect">
            <a:avLst/>
          </a:prstGeom>
          <a:noFill/>
        </p:spPr>
      </p:pic>
      <p:sp>
        <p:nvSpPr>
          <p:cNvPr id="5" name="TextBox 4"/>
          <p:cNvSpPr txBox="1"/>
          <p:nvPr/>
        </p:nvSpPr>
        <p:spPr>
          <a:xfrm>
            <a:off x="6629400" y="6324600"/>
            <a:ext cx="1891865" cy="246221"/>
          </a:xfrm>
          <a:prstGeom prst="rect">
            <a:avLst/>
          </a:prstGeom>
          <a:noFill/>
        </p:spPr>
        <p:txBody>
          <a:bodyPr wrap="none" rtlCol="0">
            <a:spAutoFit/>
          </a:bodyPr>
          <a:lstStyle/>
          <a:p>
            <a:r>
              <a:rPr lang="en-US" sz="1000" dirty="0" smtClean="0"/>
              <a:t>Image from emedicine.com 2008</a:t>
            </a:r>
            <a:endParaRPr lang="en-US" sz="1000" dirty="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 of </a:t>
            </a:r>
            <a:r>
              <a:rPr lang="en-US" dirty="0" err="1" smtClean="0"/>
              <a:t>Squamous</a:t>
            </a:r>
            <a:r>
              <a:rPr lang="en-US" dirty="0" smtClean="0"/>
              <a:t> </a:t>
            </a:r>
            <a:r>
              <a:rPr lang="en-US" dirty="0" err="1" smtClean="0"/>
              <a:t>Neoplasias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Located in </a:t>
            </a:r>
            <a:r>
              <a:rPr lang="en-US" dirty="0" err="1" smtClean="0"/>
              <a:t>interpalpebral</a:t>
            </a:r>
            <a:r>
              <a:rPr lang="en-US" dirty="0" smtClean="0"/>
              <a:t> zone</a:t>
            </a:r>
          </a:p>
          <a:p>
            <a:r>
              <a:rPr lang="en-US" dirty="0" smtClean="0"/>
              <a:t>Large size, prominent vessels, spontaneous hemorrhage, and strong adhesion to globe posterior to </a:t>
            </a:r>
            <a:r>
              <a:rPr lang="en-US" dirty="0" err="1" smtClean="0"/>
              <a:t>limbus</a:t>
            </a:r>
            <a:r>
              <a:rPr lang="en-US" dirty="0" smtClean="0"/>
              <a:t> suggestive of malignancy</a:t>
            </a:r>
          </a:p>
          <a:p>
            <a:r>
              <a:rPr lang="en-US" dirty="0" smtClean="0"/>
              <a:t>Five types: </a:t>
            </a:r>
            <a:r>
              <a:rPr lang="en-US" dirty="0" err="1" smtClean="0"/>
              <a:t>papilliform</a:t>
            </a:r>
            <a:r>
              <a:rPr lang="en-US" dirty="0" smtClean="0"/>
              <a:t>, gelatinous, nodular, </a:t>
            </a:r>
            <a:r>
              <a:rPr lang="en-US" dirty="0" err="1" smtClean="0"/>
              <a:t>leukoplakic</a:t>
            </a:r>
            <a:r>
              <a:rPr lang="en-US" dirty="0" smtClean="0"/>
              <a:t>, or diffuse </a:t>
            </a:r>
          </a:p>
          <a:p>
            <a:r>
              <a:rPr lang="en-US" dirty="0" smtClean="0"/>
              <a:t>Up to 50% with corneal involvement; </a:t>
            </a:r>
            <a:r>
              <a:rPr lang="en-US" dirty="0" err="1" smtClean="0"/>
              <a:t>scleral</a:t>
            </a:r>
            <a:r>
              <a:rPr lang="en-US" dirty="0" smtClean="0"/>
              <a:t> involvement in 20-40%</a:t>
            </a:r>
          </a:p>
          <a:p>
            <a:r>
              <a:rPr lang="en-US" dirty="0" smtClean="0"/>
              <a:t>Metastasis rarely seen but more common in AIDS patients</a:t>
            </a:r>
          </a:p>
          <a:p>
            <a:endParaRPr lang="en-US"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pPr algn="ctr">
              <a:defRPr/>
            </a:pPr>
            <a:r>
              <a:rPr lang="en-US" dirty="0" smtClean="0"/>
              <a:t>Types </a:t>
            </a:r>
            <a:endParaRPr lang="en-US" dirty="0"/>
          </a:p>
        </p:txBody>
      </p:sp>
      <p:pic>
        <p:nvPicPr>
          <p:cNvPr id="18435" name="Picture 3" descr="squamouspics.gif"/>
          <p:cNvPicPr>
            <a:picLocks noChangeAspect="1"/>
          </p:cNvPicPr>
          <p:nvPr/>
        </p:nvPicPr>
        <p:blipFill>
          <a:blip r:embed="rId3"/>
          <a:srcRect/>
          <a:stretch>
            <a:fillRect/>
          </a:stretch>
        </p:blipFill>
        <p:spPr bwMode="auto">
          <a:xfrm>
            <a:off x="944563" y="1752600"/>
            <a:ext cx="2713037" cy="1803400"/>
          </a:xfrm>
          <a:prstGeom prst="rect">
            <a:avLst/>
          </a:prstGeom>
          <a:noFill/>
          <a:ln w="9525">
            <a:noFill/>
            <a:miter lim="800000"/>
            <a:headEnd/>
            <a:tailEnd/>
          </a:ln>
        </p:spPr>
      </p:pic>
      <p:pic>
        <p:nvPicPr>
          <p:cNvPr id="18436" name="Picture 6" descr="squamouspic2.gif"/>
          <p:cNvPicPr>
            <a:picLocks noChangeAspect="1"/>
          </p:cNvPicPr>
          <p:nvPr/>
        </p:nvPicPr>
        <p:blipFill>
          <a:blip r:embed="rId4"/>
          <a:srcRect/>
          <a:stretch>
            <a:fillRect/>
          </a:stretch>
        </p:blipFill>
        <p:spPr bwMode="auto">
          <a:xfrm>
            <a:off x="6248400" y="1752600"/>
            <a:ext cx="2667000" cy="1773238"/>
          </a:xfrm>
          <a:prstGeom prst="rect">
            <a:avLst/>
          </a:prstGeom>
          <a:noFill/>
          <a:ln w="9525">
            <a:noFill/>
            <a:miter lim="800000"/>
            <a:headEnd/>
            <a:tailEnd/>
          </a:ln>
        </p:spPr>
      </p:pic>
      <p:pic>
        <p:nvPicPr>
          <p:cNvPr id="18437" name="Picture 7" descr="squamouspic3.gif"/>
          <p:cNvPicPr>
            <a:picLocks noChangeAspect="1"/>
          </p:cNvPicPr>
          <p:nvPr/>
        </p:nvPicPr>
        <p:blipFill>
          <a:blip r:embed="rId5"/>
          <a:srcRect/>
          <a:stretch>
            <a:fillRect/>
          </a:stretch>
        </p:blipFill>
        <p:spPr bwMode="auto">
          <a:xfrm>
            <a:off x="1524000" y="4267200"/>
            <a:ext cx="3200400" cy="2128837"/>
          </a:xfrm>
          <a:prstGeom prst="rect">
            <a:avLst/>
          </a:prstGeom>
          <a:noFill/>
          <a:ln w="9525">
            <a:noFill/>
            <a:miter lim="800000"/>
            <a:headEnd/>
            <a:tailEnd/>
          </a:ln>
        </p:spPr>
      </p:pic>
      <p:pic>
        <p:nvPicPr>
          <p:cNvPr id="18438" name="Picture 8" descr="sqaumouspic4.jpg"/>
          <p:cNvPicPr>
            <a:picLocks noChangeAspect="1"/>
          </p:cNvPicPr>
          <p:nvPr/>
        </p:nvPicPr>
        <p:blipFill>
          <a:blip r:embed="rId6"/>
          <a:srcRect/>
          <a:stretch>
            <a:fillRect/>
          </a:stretch>
        </p:blipFill>
        <p:spPr bwMode="auto">
          <a:xfrm>
            <a:off x="5392738" y="4267200"/>
            <a:ext cx="2913062" cy="2144712"/>
          </a:xfrm>
          <a:prstGeom prst="rect">
            <a:avLst/>
          </a:prstGeom>
          <a:noFill/>
          <a:ln w="9525">
            <a:noFill/>
            <a:miter lim="800000"/>
            <a:headEnd/>
            <a:tailEnd/>
          </a:ln>
        </p:spPr>
      </p:pic>
      <p:pic>
        <p:nvPicPr>
          <p:cNvPr id="18439" name="Picture 9" descr="squamouspic6.jpg"/>
          <p:cNvPicPr>
            <a:picLocks noChangeAspect="1"/>
          </p:cNvPicPr>
          <p:nvPr/>
        </p:nvPicPr>
        <p:blipFill>
          <a:blip r:embed="rId7"/>
          <a:srcRect/>
          <a:stretch>
            <a:fillRect/>
          </a:stretch>
        </p:blipFill>
        <p:spPr bwMode="auto">
          <a:xfrm>
            <a:off x="3810000" y="1752600"/>
            <a:ext cx="2217738" cy="1828800"/>
          </a:xfrm>
          <a:prstGeom prst="rect">
            <a:avLst/>
          </a:prstGeom>
          <a:noFill/>
          <a:ln w="9525">
            <a:noFill/>
            <a:miter lim="800000"/>
            <a:headEnd/>
            <a:tailEnd/>
          </a:ln>
        </p:spPr>
      </p:pic>
      <p:sp>
        <p:nvSpPr>
          <p:cNvPr id="8" name="TextBox 7"/>
          <p:cNvSpPr txBox="1"/>
          <p:nvPr/>
        </p:nvSpPr>
        <p:spPr>
          <a:xfrm>
            <a:off x="1219200" y="3733800"/>
            <a:ext cx="1184940" cy="369332"/>
          </a:xfrm>
          <a:prstGeom prst="rect">
            <a:avLst/>
          </a:prstGeom>
          <a:noFill/>
        </p:spPr>
        <p:txBody>
          <a:bodyPr wrap="none" rtlCol="0">
            <a:spAutoFit/>
          </a:bodyPr>
          <a:lstStyle/>
          <a:p>
            <a:r>
              <a:rPr lang="en-US" dirty="0" smtClean="0"/>
              <a:t>Gelatinous</a:t>
            </a:r>
            <a:endParaRPr lang="en-US" dirty="0"/>
          </a:p>
        </p:txBody>
      </p:sp>
      <p:sp>
        <p:nvSpPr>
          <p:cNvPr id="9" name="TextBox 8"/>
          <p:cNvSpPr txBox="1"/>
          <p:nvPr/>
        </p:nvSpPr>
        <p:spPr>
          <a:xfrm>
            <a:off x="3962400" y="3733800"/>
            <a:ext cx="1338828" cy="369332"/>
          </a:xfrm>
          <a:prstGeom prst="rect">
            <a:avLst/>
          </a:prstGeom>
          <a:noFill/>
        </p:spPr>
        <p:txBody>
          <a:bodyPr wrap="none" rtlCol="0">
            <a:spAutoFit/>
          </a:bodyPr>
          <a:lstStyle/>
          <a:p>
            <a:r>
              <a:rPr lang="en-US" dirty="0" err="1" smtClean="0"/>
              <a:t>Leukoplakic</a:t>
            </a:r>
            <a:endParaRPr lang="en-US" dirty="0"/>
          </a:p>
        </p:txBody>
      </p:sp>
      <p:sp>
        <p:nvSpPr>
          <p:cNvPr id="10" name="TextBox 9"/>
          <p:cNvSpPr txBox="1"/>
          <p:nvPr/>
        </p:nvSpPr>
        <p:spPr>
          <a:xfrm>
            <a:off x="6907317" y="3733800"/>
            <a:ext cx="941283" cy="369332"/>
          </a:xfrm>
          <a:prstGeom prst="rect">
            <a:avLst/>
          </a:prstGeom>
          <a:noFill/>
        </p:spPr>
        <p:txBody>
          <a:bodyPr wrap="none" rtlCol="0">
            <a:spAutoFit/>
          </a:bodyPr>
          <a:lstStyle/>
          <a:p>
            <a:r>
              <a:rPr lang="en-US" dirty="0" smtClean="0"/>
              <a:t>Nodular</a:t>
            </a:r>
            <a:endParaRPr lang="en-US" dirty="0"/>
          </a:p>
        </p:txBody>
      </p:sp>
      <p:sp>
        <p:nvSpPr>
          <p:cNvPr id="11" name="TextBox 10"/>
          <p:cNvSpPr txBox="1"/>
          <p:nvPr/>
        </p:nvSpPr>
        <p:spPr>
          <a:xfrm>
            <a:off x="2667000" y="6488668"/>
            <a:ext cx="872996" cy="369332"/>
          </a:xfrm>
          <a:prstGeom prst="rect">
            <a:avLst/>
          </a:prstGeom>
          <a:noFill/>
        </p:spPr>
        <p:txBody>
          <a:bodyPr wrap="none" rtlCol="0">
            <a:spAutoFit/>
          </a:bodyPr>
          <a:lstStyle/>
          <a:p>
            <a:r>
              <a:rPr lang="en-US" dirty="0" smtClean="0"/>
              <a:t>Diffuse</a:t>
            </a:r>
            <a:endParaRPr lang="en-US" dirty="0"/>
          </a:p>
        </p:txBody>
      </p:sp>
      <p:sp>
        <p:nvSpPr>
          <p:cNvPr id="12" name="TextBox 11"/>
          <p:cNvSpPr txBox="1"/>
          <p:nvPr/>
        </p:nvSpPr>
        <p:spPr>
          <a:xfrm>
            <a:off x="6172200" y="6488668"/>
            <a:ext cx="1236236" cy="369332"/>
          </a:xfrm>
          <a:prstGeom prst="rect">
            <a:avLst/>
          </a:prstGeom>
          <a:noFill/>
        </p:spPr>
        <p:txBody>
          <a:bodyPr wrap="none" rtlCol="0">
            <a:spAutoFit/>
          </a:bodyPr>
          <a:lstStyle/>
          <a:p>
            <a:r>
              <a:rPr lang="en-US" dirty="0" err="1" smtClean="0"/>
              <a:t>Papilliform</a:t>
            </a:r>
            <a:endParaRPr lang="en-US" dirty="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a:ln/>
        </p:spPr>
        <p:txBody>
          <a:bodyPr/>
          <a:lstStyle/>
          <a:p>
            <a:pPr algn="ctr"/>
            <a:r>
              <a:rPr lang="en-US" dirty="0" smtClean="0">
                <a:effectLst/>
              </a:rPr>
              <a:t>Pigmented </a:t>
            </a:r>
            <a:r>
              <a:rPr lang="en-US" dirty="0" err="1" smtClean="0">
                <a:effectLst/>
              </a:rPr>
              <a:t>Squamous</a:t>
            </a:r>
            <a:r>
              <a:rPr lang="en-US" dirty="0" smtClean="0">
                <a:effectLst/>
              </a:rPr>
              <a:t> Cell CA</a:t>
            </a:r>
          </a:p>
        </p:txBody>
      </p:sp>
      <p:sp>
        <p:nvSpPr>
          <p:cNvPr id="59395" name="Rectangle 3"/>
          <p:cNvSpPr>
            <a:spLocks noGrp="1" noChangeArrowheads="1"/>
          </p:cNvSpPr>
          <p:nvPr>
            <p:ph type="body" idx="1"/>
          </p:nvPr>
        </p:nvSpPr>
        <p:spPr>
          <a:xfrm>
            <a:off x="457200" y="1752600"/>
            <a:ext cx="8305800" cy="4114800"/>
          </a:xfrm>
          <a:noFill/>
          <a:ln/>
        </p:spPr>
        <p:txBody>
          <a:bodyPr/>
          <a:lstStyle/>
          <a:p>
            <a:pPr lvl="1">
              <a:lnSpc>
                <a:spcPct val="90000"/>
              </a:lnSpc>
            </a:pPr>
            <a:r>
              <a:rPr lang="en-US" sz="3200" dirty="0" smtClean="0"/>
              <a:t>Can mimic </a:t>
            </a:r>
            <a:r>
              <a:rPr lang="en-US" sz="3200" dirty="0" err="1" smtClean="0"/>
              <a:t>conjunctival</a:t>
            </a:r>
            <a:r>
              <a:rPr lang="en-US" sz="3200" dirty="0" smtClean="0"/>
              <a:t> melanoma</a:t>
            </a:r>
          </a:p>
          <a:p>
            <a:pPr lvl="1">
              <a:lnSpc>
                <a:spcPct val="90000"/>
              </a:lnSpc>
            </a:pPr>
            <a:r>
              <a:rPr lang="en-US" sz="3200" dirty="0" smtClean="0"/>
              <a:t>R</a:t>
            </a:r>
            <a:r>
              <a:rPr lang="en-US" sz="3200" dirty="0" smtClean="0">
                <a:effectLst/>
              </a:rPr>
              <a:t>isk of metastasis from SCC less than 1% in 10 years; risk from melanoma 26%</a:t>
            </a:r>
          </a:p>
          <a:p>
            <a:pPr lvl="2">
              <a:lnSpc>
                <a:spcPct val="90000"/>
              </a:lnSpc>
            </a:pPr>
            <a:r>
              <a:rPr lang="en-US" sz="1800" b="1" dirty="0" smtClean="0">
                <a:effectLst/>
              </a:rPr>
              <a:t>Shields, C.L. et al.  Pigmented </a:t>
            </a:r>
            <a:r>
              <a:rPr lang="en-US" sz="1800" b="1" dirty="0" err="1" smtClean="0">
                <a:effectLst/>
              </a:rPr>
              <a:t>Squamous</a:t>
            </a:r>
            <a:r>
              <a:rPr lang="en-US" sz="1800" b="1" dirty="0" smtClean="0">
                <a:effectLst/>
              </a:rPr>
              <a:t> Cell Carcinoma In Situ of the Conjunctiva in 5 Cases.  </a:t>
            </a:r>
            <a:r>
              <a:rPr lang="en-US" sz="1800" b="1" i="1" dirty="0" smtClean="0">
                <a:effectLst/>
              </a:rPr>
              <a:t>Ophthalmology</a:t>
            </a:r>
            <a:r>
              <a:rPr lang="en-US" sz="1800" b="1" dirty="0" smtClean="0">
                <a:effectLst/>
              </a:rPr>
              <a:t> 2008; 115: 1673-8.</a:t>
            </a:r>
          </a:p>
          <a:p>
            <a:pPr lvl="3">
              <a:lnSpc>
                <a:spcPct val="90000"/>
              </a:lnSpc>
            </a:pPr>
            <a:r>
              <a:rPr lang="en-US" sz="1600" b="1" dirty="0" smtClean="0">
                <a:effectLst/>
              </a:rPr>
              <a:t>Out of 305 eyes with </a:t>
            </a:r>
            <a:r>
              <a:rPr lang="en-US" sz="1600" b="1" dirty="0" err="1" smtClean="0">
                <a:effectLst/>
              </a:rPr>
              <a:t>conjunctival</a:t>
            </a:r>
            <a:r>
              <a:rPr lang="en-US" sz="1600" b="1" dirty="0" smtClean="0">
                <a:effectLst/>
              </a:rPr>
              <a:t> SCC, only 5 with pigmented SCC (1.6%)</a:t>
            </a:r>
          </a:p>
          <a:p>
            <a:pPr lvl="3">
              <a:lnSpc>
                <a:spcPct val="90000"/>
              </a:lnSpc>
            </a:pPr>
            <a:r>
              <a:rPr lang="en-US" sz="1600" b="1" dirty="0" smtClean="0">
                <a:effectLst/>
              </a:rPr>
              <a:t>Clinically, pts had strong intrinsic brown pigment in SCC lesion; on pathology, all showed </a:t>
            </a:r>
            <a:r>
              <a:rPr lang="en-US" sz="1600" b="1" dirty="0" err="1" smtClean="0">
                <a:effectLst/>
              </a:rPr>
              <a:t>dendritic</a:t>
            </a:r>
            <a:r>
              <a:rPr lang="en-US" sz="1600" b="1" dirty="0" smtClean="0">
                <a:effectLst/>
              </a:rPr>
              <a:t> </a:t>
            </a:r>
            <a:r>
              <a:rPr lang="en-US" sz="1600" b="1" dirty="0" err="1" smtClean="0">
                <a:effectLst/>
              </a:rPr>
              <a:t>melanocytes</a:t>
            </a:r>
            <a:r>
              <a:rPr lang="en-US" sz="1600" b="1" dirty="0" smtClean="0">
                <a:effectLst/>
              </a:rPr>
              <a:t> interspersed among tumor cells</a:t>
            </a:r>
          </a:p>
        </p:txBody>
      </p:sp>
      <p:pic>
        <p:nvPicPr>
          <p:cNvPr id="59396" name="Picture 4" descr="pigmentedsquamous2"/>
          <p:cNvPicPr>
            <a:picLocks noChangeAspect="1" noChangeArrowheads="1"/>
          </p:cNvPicPr>
          <p:nvPr/>
        </p:nvPicPr>
        <p:blipFill>
          <a:blip r:embed="rId3"/>
          <a:srcRect/>
          <a:stretch>
            <a:fillRect/>
          </a:stretch>
        </p:blipFill>
        <p:spPr bwMode="auto">
          <a:xfrm>
            <a:off x="2590800" y="5029200"/>
            <a:ext cx="4835525" cy="1600200"/>
          </a:xfrm>
          <a:prstGeom prst="rect">
            <a:avLst/>
          </a:prstGeom>
          <a:noFill/>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defRPr/>
            </a:pPr>
            <a:r>
              <a:rPr lang="en-US" dirty="0" smtClean="0"/>
              <a:t>Treatment </a:t>
            </a:r>
          </a:p>
        </p:txBody>
      </p:sp>
      <p:sp>
        <p:nvSpPr>
          <p:cNvPr id="33795" name="Rectangle 3"/>
          <p:cNvSpPr>
            <a:spLocks noGrp="1" noChangeArrowheads="1"/>
          </p:cNvSpPr>
          <p:nvPr>
            <p:ph type="body" idx="1"/>
          </p:nvPr>
        </p:nvSpPr>
        <p:spPr>
          <a:xfrm>
            <a:off x="685800" y="1981200"/>
            <a:ext cx="7772400" cy="4495800"/>
          </a:xfrm>
        </p:spPr>
        <p:txBody>
          <a:bodyPr>
            <a:normAutofit fontScale="85000" lnSpcReduction="20000"/>
          </a:bodyPr>
          <a:lstStyle/>
          <a:p>
            <a:pPr eaLnBrk="1" hangingPunct="1"/>
            <a:r>
              <a:rPr lang="en-US" dirty="0" smtClean="0"/>
              <a:t>Surgical excision with </a:t>
            </a:r>
            <a:r>
              <a:rPr lang="en-US" dirty="0" err="1" smtClean="0"/>
              <a:t>cryotherapy</a:t>
            </a:r>
            <a:r>
              <a:rPr lang="en-US" dirty="0" smtClean="0"/>
              <a:t> (recurrence rate 10-20%)</a:t>
            </a:r>
          </a:p>
          <a:p>
            <a:pPr lvl="1"/>
            <a:r>
              <a:rPr lang="en-US" dirty="0" smtClean="0"/>
              <a:t>No touch technique</a:t>
            </a:r>
          </a:p>
          <a:p>
            <a:pPr lvl="1"/>
            <a:r>
              <a:rPr lang="en-US" dirty="0" smtClean="0"/>
              <a:t>Partial lamellar </a:t>
            </a:r>
            <a:r>
              <a:rPr lang="en-US" dirty="0" err="1" smtClean="0"/>
              <a:t>sclerectomy</a:t>
            </a:r>
            <a:r>
              <a:rPr lang="en-US" dirty="0" smtClean="0"/>
              <a:t> and keratectomy</a:t>
            </a:r>
          </a:p>
          <a:p>
            <a:pPr lvl="1"/>
            <a:r>
              <a:rPr lang="en-US" dirty="0" smtClean="0"/>
              <a:t>Absolute alcohol to </a:t>
            </a:r>
            <a:r>
              <a:rPr lang="en-US" dirty="0" err="1" smtClean="0"/>
              <a:t>scleral</a:t>
            </a:r>
            <a:r>
              <a:rPr lang="en-US" dirty="0" smtClean="0"/>
              <a:t> bed</a:t>
            </a:r>
          </a:p>
          <a:p>
            <a:pPr eaLnBrk="1" hangingPunct="1"/>
            <a:r>
              <a:rPr lang="en-US" dirty="0" smtClean="0"/>
              <a:t>Topical chemotherapy-better results on smaller thinner tumors; may be used as </a:t>
            </a:r>
            <a:r>
              <a:rPr lang="en-US" dirty="0" err="1" smtClean="0"/>
              <a:t>adjuntive</a:t>
            </a:r>
            <a:r>
              <a:rPr lang="en-US" dirty="0" smtClean="0"/>
              <a:t> therapy to shrink prior to excision</a:t>
            </a:r>
          </a:p>
          <a:p>
            <a:pPr lvl="1" eaLnBrk="1" hangingPunct="1"/>
            <a:r>
              <a:rPr lang="en-US" dirty="0" smtClean="0"/>
              <a:t>5-fluorouracil</a:t>
            </a:r>
          </a:p>
          <a:p>
            <a:pPr lvl="1" eaLnBrk="1" hangingPunct="1"/>
            <a:r>
              <a:rPr lang="en-US" dirty="0" smtClean="0"/>
              <a:t>Mitomycin-C-most published data</a:t>
            </a:r>
          </a:p>
          <a:p>
            <a:pPr lvl="1" eaLnBrk="1" hangingPunct="1"/>
            <a:r>
              <a:rPr lang="en-US" dirty="0" smtClean="0"/>
              <a:t>Interferon alpha-2b-less toxic but longer treatment</a:t>
            </a:r>
          </a:p>
          <a:p>
            <a:pPr eaLnBrk="1" hangingPunct="1"/>
            <a:r>
              <a:rPr lang="en-US" dirty="0" smtClean="0"/>
              <a:t>Radiation</a:t>
            </a:r>
          </a:p>
          <a:p>
            <a:pPr lvl="1" eaLnBrk="1" hangingPunct="1">
              <a:buFontTx/>
              <a:buNone/>
            </a:pPr>
            <a:endParaRPr lang="en-US" dirty="0" smtClean="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 of Surgical Excision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Difficult to obtain clear margins-surgical excision may leave subclinical microscopic tumor cells so relatively high recurrence rate</a:t>
            </a:r>
          </a:p>
          <a:p>
            <a:r>
              <a:rPr lang="en-US" dirty="0" smtClean="0"/>
              <a:t> Extensive scarring may result after wide excision with potential </a:t>
            </a:r>
            <a:r>
              <a:rPr lang="en-US" dirty="0" err="1" smtClean="0"/>
              <a:t>diplopia</a:t>
            </a:r>
            <a:r>
              <a:rPr lang="en-US" dirty="0" smtClean="0"/>
              <a:t>, </a:t>
            </a:r>
            <a:r>
              <a:rPr lang="en-US" dirty="0" err="1" smtClean="0"/>
              <a:t>symblepharon</a:t>
            </a:r>
            <a:r>
              <a:rPr lang="en-US" dirty="0" smtClean="0"/>
              <a:t> formation, dryness</a:t>
            </a:r>
          </a:p>
          <a:p>
            <a:r>
              <a:rPr lang="en-US" dirty="0" err="1" smtClean="0"/>
              <a:t>Limbal</a:t>
            </a:r>
            <a:r>
              <a:rPr lang="en-US" dirty="0" smtClean="0"/>
              <a:t> stem cells may be damaged with </a:t>
            </a:r>
            <a:r>
              <a:rPr lang="en-US" dirty="0" err="1" smtClean="0"/>
              <a:t>conjunctivalization</a:t>
            </a:r>
            <a:r>
              <a:rPr lang="en-US" dirty="0" smtClean="0"/>
              <a:t> of cornea</a:t>
            </a:r>
          </a:p>
          <a:p>
            <a:r>
              <a:rPr lang="en-US" dirty="0" smtClean="0"/>
              <a:t>May develop intraocular inflammation, corneal edema or fibrosis, and iris atrophy from </a:t>
            </a:r>
            <a:r>
              <a:rPr lang="en-US" dirty="0" err="1" smtClean="0"/>
              <a:t>cryotx</a:t>
            </a:r>
            <a:endParaRPr lang="en-US"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Topical Chemotherapy</a:t>
            </a:r>
            <a:endParaRPr lang="en-US" dirty="0"/>
          </a:p>
        </p:txBody>
      </p:sp>
      <p:sp>
        <p:nvSpPr>
          <p:cNvPr id="3" name="Content Placeholder 2"/>
          <p:cNvSpPr>
            <a:spLocks noGrp="1"/>
          </p:cNvSpPr>
          <p:nvPr>
            <p:ph idx="1"/>
          </p:nvPr>
        </p:nvSpPr>
        <p:spPr/>
        <p:txBody>
          <a:bodyPr/>
          <a:lstStyle/>
          <a:p>
            <a:r>
              <a:rPr lang="en-US" dirty="0" smtClean="0"/>
              <a:t>MMC may cause stromal necrosis, corneal toxicity and ulceration, </a:t>
            </a:r>
            <a:r>
              <a:rPr lang="en-US" dirty="0" err="1" smtClean="0"/>
              <a:t>punctal</a:t>
            </a:r>
            <a:r>
              <a:rPr lang="en-US" dirty="0" smtClean="0"/>
              <a:t> </a:t>
            </a:r>
            <a:r>
              <a:rPr lang="en-US" dirty="0" err="1" smtClean="0"/>
              <a:t>stenosis</a:t>
            </a:r>
            <a:r>
              <a:rPr lang="en-US" dirty="0" smtClean="0"/>
              <a:t>, </a:t>
            </a:r>
            <a:r>
              <a:rPr lang="en-US" dirty="0" err="1" smtClean="0"/>
              <a:t>uveitis</a:t>
            </a:r>
            <a:r>
              <a:rPr lang="en-US" dirty="0" smtClean="0"/>
              <a:t>, and </a:t>
            </a:r>
            <a:r>
              <a:rPr lang="en-US" dirty="0" err="1" smtClean="0"/>
              <a:t>cutaneous</a:t>
            </a:r>
            <a:r>
              <a:rPr lang="en-US" dirty="0" smtClean="0"/>
              <a:t> </a:t>
            </a:r>
            <a:r>
              <a:rPr lang="en-US" dirty="0" err="1" smtClean="0"/>
              <a:t>erythema</a:t>
            </a:r>
            <a:r>
              <a:rPr lang="en-US" dirty="0" smtClean="0"/>
              <a:t> and edema</a:t>
            </a:r>
          </a:p>
          <a:p>
            <a:r>
              <a:rPr lang="en-US" dirty="0" smtClean="0"/>
              <a:t>Alpha-interferon is less toxic but may require prolonged therapy and is expensive</a:t>
            </a:r>
          </a:p>
          <a:p>
            <a:r>
              <a:rPr lang="en-US" dirty="0" smtClean="0"/>
              <a:t>Alpha-interferon may be given as injections </a:t>
            </a:r>
            <a:r>
              <a:rPr lang="en-US" dirty="0" err="1" smtClean="0"/>
              <a:t>subconjunctivally</a:t>
            </a:r>
            <a:endParaRPr lang="en-US" dirty="0" smtClean="0"/>
          </a:p>
          <a:p>
            <a:endParaRPr lang="en-US" dirty="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Radiation</a:t>
            </a:r>
            <a:endParaRPr lang="en-US" dirty="0"/>
          </a:p>
        </p:txBody>
      </p:sp>
      <p:sp>
        <p:nvSpPr>
          <p:cNvPr id="3" name="Content Placeholder 2"/>
          <p:cNvSpPr>
            <a:spLocks noGrp="1"/>
          </p:cNvSpPr>
          <p:nvPr>
            <p:ph idx="1"/>
          </p:nvPr>
        </p:nvSpPr>
        <p:spPr>
          <a:xfrm>
            <a:off x="685800" y="1828800"/>
            <a:ext cx="7772400" cy="4114800"/>
          </a:xfrm>
        </p:spPr>
        <p:txBody>
          <a:bodyPr/>
          <a:lstStyle/>
          <a:p>
            <a:r>
              <a:rPr lang="en-US" sz="2800" dirty="0" smtClean="0"/>
              <a:t>Limited role in management of </a:t>
            </a:r>
            <a:r>
              <a:rPr lang="en-US" sz="2800" dirty="0" err="1" smtClean="0"/>
              <a:t>squamous</a:t>
            </a:r>
            <a:r>
              <a:rPr lang="en-US" sz="2800" dirty="0" smtClean="0"/>
              <a:t> </a:t>
            </a:r>
            <a:r>
              <a:rPr lang="en-US" sz="2800" dirty="0" err="1" smtClean="0"/>
              <a:t>neoplasms</a:t>
            </a:r>
            <a:r>
              <a:rPr lang="en-US" sz="2800" dirty="0" smtClean="0"/>
              <a:t> </a:t>
            </a:r>
          </a:p>
          <a:p>
            <a:r>
              <a:rPr lang="en-US" sz="2800" dirty="0" smtClean="0"/>
              <a:t>When used, high-dose plaque radiotherapy is required, as </a:t>
            </a:r>
            <a:r>
              <a:rPr lang="en-US" sz="2800" dirty="0" err="1" smtClean="0"/>
              <a:t>squamous</a:t>
            </a:r>
            <a:r>
              <a:rPr lang="en-US" sz="2800" dirty="0" smtClean="0"/>
              <a:t> cell carcinoma relatively radiation resistant</a:t>
            </a:r>
          </a:p>
          <a:p>
            <a:r>
              <a:rPr lang="en-US" sz="2800" dirty="0" smtClean="0"/>
              <a:t>Plaque must cover entire span of tumor, making it difficult to use for diffuse tumors; more useful for tumors with multiple recurrences</a:t>
            </a:r>
          </a:p>
          <a:p>
            <a:r>
              <a:rPr lang="en-US" sz="2800" dirty="0" smtClean="0"/>
              <a:t>Side effects: </a:t>
            </a:r>
            <a:r>
              <a:rPr lang="en-US" sz="2800" dirty="0" err="1" smtClean="0"/>
              <a:t>scleral</a:t>
            </a:r>
            <a:r>
              <a:rPr lang="en-US" sz="2800" dirty="0" smtClean="0"/>
              <a:t> necrosis, cataract formation</a:t>
            </a:r>
          </a:p>
          <a:p>
            <a:pPr>
              <a:buFont typeface="Wingdings" pitchFamily="2" charset="2"/>
              <a:buNone/>
            </a:pPr>
            <a:endParaRPr lang="en-US" sz="2800" dirty="0" smtClean="0"/>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a:t>
            </a:r>
            <a:endParaRPr lang="en-US" dirty="0"/>
          </a:p>
        </p:txBody>
      </p:sp>
      <p:sp>
        <p:nvSpPr>
          <p:cNvPr id="3" name="Content Placeholder 2"/>
          <p:cNvSpPr>
            <a:spLocks noGrp="1"/>
          </p:cNvSpPr>
          <p:nvPr>
            <p:ph idx="1"/>
          </p:nvPr>
        </p:nvSpPr>
        <p:spPr/>
        <p:txBody>
          <a:bodyPr/>
          <a:lstStyle/>
          <a:p>
            <a:r>
              <a:rPr lang="en-US" dirty="0" smtClean="0"/>
              <a:t>Surgical excision with adjunctive </a:t>
            </a:r>
            <a:r>
              <a:rPr lang="en-US" dirty="0" err="1" smtClean="0"/>
              <a:t>cryotherapy</a:t>
            </a:r>
            <a:r>
              <a:rPr lang="en-US" dirty="0" smtClean="0"/>
              <a:t> (10 clock hours involvement with 20 mm extension) was performed with amniotic membrane reconstruction</a:t>
            </a:r>
          </a:p>
          <a:p>
            <a:r>
              <a:rPr lang="en-US" dirty="0" smtClean="0"/>
              <a:t>Pathology showed CIN with positive margins</a:t>
            </a:r>
          </a:p>
          <a:p>
            <a:r>
              <a:rPr lang="en-US" dirty="0" smtClean="0"/>
              <a:t>Recurrence at </a:t>
            </a:r>
            <a:r>
              <a:rPr lang="en-US" dirty="0" err="1" smtClean="0"/>
              <a:t>limbus</a:t>
            </a:r>
            <a:r>
              <a:rPr lang="en-US" dirty="0" smtClean="0"/>
              <a:t> noted at one month</a:t>
            </a:r>
          </a:p>
          <a:p>
            <a:r>
              <a:rPr lang="en-US" dirty="0" smtClean="0"/>
              <a:t>Undergoing topical MMC therapy</a:t>
            </a:r>
            <a:endParaRPr lang="en-US" dirty="0"/>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14400" y="152400"/>
            <a:ext cx="7543800" cy="1431925"/>
          </a:xfrm>
          <a:noFill/>
          <a:ln/>
        </p:spPr>
        <p:txBody>
          <a:bodyPr/>
          <a:lstStyle/>
          <a:p>
            <a:pPr algn="ctr"/>
            <a:r>
              <a:rPr lang="en-US" dirty="0" smtClean="0">
                <a:effectLst/>
              </a:rPr>
              <a:t>Pathology</a:t>
            </a:r>
          </a:p>
        </p:txBody>
      </p:sp>
      <p:pic>
        <p:nvPicPr>
          <p:cNvPr id="53252" name="Picture 4" descr="pathvazquez"/>
          <p:cNvPicPr>
            <a:picLocks noGrp="1" noChangeAspect="1" noChangeArrowheads="1"/>
          </p:cNvPicPr>
          <p:nvPr>
            <p:ph idx="1"/>
          </p:nvPr>
        </p:nvPicPr>
        <p:blipFill>
          <a:blip r:embed="rId2" cstate="print"/>
          <a:srcRect/>
          <a:stretch>
            <a:fillRect/>
          </a:stretch>
        </p:blipFill>
        <p:spPr>
          <a:xfrm>
            <a:off x="1524000" y="1676400"/>
            <a:ext cx="6286500" cy="4714875"/>
          </a:xfrm>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Case Presentation</a:t>
            </a:r>
          </a:p>
        </p:txBody>
      </p:sp>
      <p:sp>
        <p:nvSpPr>
          <p:cNvPr id="6147" name="Content Placeholder 2"/>
          <p:cNvSpPr>
            <a:spLocks noGrp="1"/>
          </p:cNvSpPr>
          <p:nvPr>
            <p:ph idx="1"/>
          </p:nvPr>
        </p:nvSpPr>
        <p:spPr/>
        <p:txBody>
          <a:bodyPr/>
          <a:lstStyle/>
          <a:p>
            <a:pPr eaLnBrk="1" hangingPunct="1"/>
            <a:r>
              <a:rPr lang="en-US" smtClean="0"/>
              <a:t>80 year old man presents s/p removal of conjunctival lesion</a:t>
            </a:r>
          </a:p>
          <a:p>
            <a:pPr eaLnBrk="1" hangingPunct="1"/>
            <a:r>
              <a:rPr lang="en-US" smtClean="0"/>
              <a:t>Otherwise healthy</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43000" y="304800"/>
            <a:ext cx="7543800" cy="1431925"/>
          </a:xfrm>
          <a:noFill/>
          <a:ln/>
        </p:spPr>
        <p:txBody>
          <a:bodyPr/>
          <a:lstStyle/>
          <a:p>
            <a:pPr algn="ctr"/>
            <a:r>
              <a:rPr lang="en-US" dirty="0" smtClean="0">
                <a:effectLst/>
              </a:rPr>
              <a:t>Pathology</a:t>
            </a:r>
          </a:p>
        </p:txBody>
      </p:sp>
      <p:pic>
        <p:nvPicPr>
          <p:cNvPr id="57348" name="Picture 4" descr="pathvazquez2"/>
          <p:cNvPicPr>
            <a:picLocks noGrp="1" noChangeAspect="1" noChangeArrowheads="1"/>
          </p:cNvPicPr>
          <p:nvPr>
            <p:ph idx="1"/>
          </p:nvPr>
        </p:nvPicPr>
        <p:blipFill>
          <a:blip r:embed="rId2" cstate="print"/>
          <a:srcRect/>
          <a:stretch>
            <a:fillRect/>
          </a:stretch>
        </p:blipFill>
        <p:spPr>
          <a:xfrm>
            <a:off x="1676400" y="1752600"/>
            <a:ext cx="6134100" cy="4600575"/>
          </a:xfrm>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p:spPr>
        <p:txBody>
          <a:bodyPr/>
          <a:lstStyle/>
          <a:p>
            <a:pPr algn="ctr"/>
            <a:r>
              <a:rPr lang="en-US" dirty="0" smtClean="0">
                <a:effectLst/>
              </a:rPr>
              <a:t>Follow-up Photos</a:t>
            </a:r>
          </a:p>
        </p:txBody>
      </p:sp>
      <p:pic>
        <p:nvPicPr>
          <p:cNvPr id="52228" name="Picture 4" descr="ColorVazquez9"/>
          <p:cNvPicPr>
            <a:picLocks noGrp="1" noChangeAspect="1" noChangeArrowheads="1"/>
          </p:cNvPicPr>
          <p:nvPr>
            <p:ph sz="half" idx="1"/>
          </p:nvPr>
        </p:nvPicPr>
        <p:blipFill>
          <a:blip r:embed="rId2"/>
          <a:srcRect/>
          <a:stretch>
            <a:fillRect/>
          </a:stretch>
        </p:blipFill>
        <p:spPr>
          <a:xfrm>
            <a:off x="5029200" y="4038600"/>
            <a:ext cx="3695700" cy="2457450"/>
          </a:xfrm>
        </p:spPr>
      </p:pic>
      <p:pic>
        <p:nvPicPr>
          <p:cNvPr id="52230" name="Picture 6" descr="ColorVazquez6"/>
          <p:cNvPicPr>
            <a:picLocks noGrp="1" noChangeAspect="1" noChangeArrowheads="1"/>
          </p:cNvPicPr>
          <p:nvPr>
            <p:ph sz="half" idx="2"/>
          </p:nvPr>
        </p:nvPicPr>
        <p:blipFill>
          <a:blip r:embed="rId3"/>
          <a:srcRect/>
          <a:stretch>
            <a:fillRect/>
          </a:stretch>
        </p:blipFill>
        <p:spPr>
          <a:xfrm>
            <a:off x="1066800" y="2209800"/>
            <a:ext cx="3695700" cy="2457450"/>
          </a:xfrm>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Presentation</a:t>
            </a:r>
            <a:endParaRPr lang="en-US" dirty="0"/>
          </a:p>
        </p:txBody>
      </p:sp>
      <p:sp>
        <p:nvSpPr>
          <p:cNvPr id="3" name="Content Placeholder 2"/>
          <p:cNvSpPr>
            <a:spLocks noGrp="1"/>
          </p:cNvSpPr>
          <p:nvPr>
            <p:ph idx="1"/>
          </p:nvPr>
        </p:nvSpPr>
        <p:spPr/>
        <p:txBody>
          <a:bodyPr>
            <a:normAutofit fontScale="92500"/>
          </a:bodyPr>
          <a:lstStyle/>
          <a:p>
            <a:r>
              <a:rPr lang="en-US" dirty="0" smtClean="0"/>
              <a:t>72 year old Caucasian man referred for redness and growth on right eye for several months, which has gotten bigger</a:t>
            </a:r>
          </a:p>
          <a:p>
            <a:r>
              <a:rPr lang="en-US" dirty="0" smtClean="0"/>
              <a:t>Past history notable for prostate cancer, s/p resection (no radiation) and SCCA of scalp</a:t>
            </a:r>
          </a:p>
          <a:p>
            <a:r>
              <a:rPr lang="en-US" dirty="0" smtClean="0"/>
              <a:t>BCVA of 20/20 OU</a:t>
            </a:r>
          </a:p>
          <a:p>
            <a:r>
              <a:rPr lang="en-US" dirty="0" smtClean="0"/>
              <a:t>Exam WNL except for right eye </a:t>
            </a:r>
            <a:r>
              <a:rPr lang="en-US" dirty="0" err="1" smtClean="0"/>
              <a:t>papillomatous</a:t>
            </a:r>
            <a:r>
              <a:rPr lang="en-US" dirty="0" smtClean="0"/>
              <a:t> growth with corneal extension</a:t>
            </a:r>
            <a:endParaRPr lang="en-US" dirty="0"/>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a:xfrm>
            <a:off x="533400" y="152400"/>
            <a:ext cx="7772400" cy="1143000"/>
          </a:xfrm>
          <a:noFill/>
          <a:ln/>
        </p:spPr>
        <p:txBody>
          <a:bodyPr/>
          <a:lstStyle/>
          <a:p>
            <a:r>
              <a:rPr lang="en-US" b="1">
                <a:latin typeface="Times New Roman" pitchFamily="18" charset="0"/>
              </a:rPr>
              <a:t>Examination</a:t>
            </a:r>
          </a:p>
        </p:txBody>
      </p:sp>
      <p:pic>
        <p:nvPicPr>
          <p:cNvPr id="622597" name="Picture 5" descr="fcpic3"/>
          <p:cNvPicPr>
            <a:picLocks noChangeAspect="1" noChangeArrowheads="1"/>
          </p:cNvPicPr>
          <p:nvPr/>
        </p:nvPicPr>
        <p:blipFill>
          <a:blip r:embed="rId3"/>
          <a:srcRect/>
          <a:stretch>
            <a:fillRect/>
          </a:stretch>
        </p:blipFill>
        <p:spPr bwMode="auto">
          <a:xfrm>
            <a:off x="533400" y="1181100"/>
            <a:ext cx="8077200" cy="5372100"/>
          </a:xfrm>
          <a:prstGeom prst="rect">
            <a:avLst/>
          </a:prstGeom>
          <a:noFill/>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533400" y="152400"/>
            <a:ext cx="7772400" cy="1143000"/>
          </a:xfrm>
          <a:noFill/>
          <a:ln/>
        </p:spPr>
        <p:txBody>
          <a:bodyPr/>
          <a:lstStyle/>
          <a:p>
            <a:r>
              <a:rPr lang="en-US" b="1">
                <a:latin typeface="Times New Roman" pitchFamily="18" charset="0"/>
              </a:rPr>
              <a:t>Examination</a:t>
            </a:r>
          </a:p>
        </p:txBody>
      </p:sp>
      <p:pic>
        <p:nvPicPr>
          <p:cNvPr id="624645" name="Picture 5" descr="fcpic4"/>
          <p:cNvPicPr>
            <a:picLocks noChangeAspect="1" noChangeArrowheads="1"/>
          </p:cNvPicPr>
          <p:nvPr/>
        </p:nvPicPr>
        <p:blipFill>
          <a:blip r:embed="rId3"/>
          <a:srcRect/>
          <a:stretch>
            <a:fillRect/>
          </a:stretch>
        </p:blipFill>
        <p:spPr bwMode="auto">
          <a:xfrm>
            <a:off x="304800" y="1157288"/>
            <a:ext cx="8229600" cy="5472112"/>
          </a:xfrm>
          <a:prstGeom prst="rect">
            <a:avLst/>
          </a:prstGeom>
          <a:noFill/>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a:xfrm>
            <a:off x="609600" y="76200"/>
            <a:ext cx="7772400" cy="1143000"/>
          </a:xfrm>
        </p:spPr>
        <p:txBody>
          <a:bodyPr/>
          <a:lstStyle/>
          <a:p>
            <a:r>
              <a:rPr lang="en-US" b="1">
                <a:latin typeface="Times New Roman" pitchFamily="18" charset="0"/>
              </a:rPr>
              <a:t>Pathology</a:t>
            </a:r>
          </a:p>
        </p:txBody>
      </p:sp>
      <p:pic>
        <p:nvPicPr>
          <p:cNvPr id="645123" name="Picture 3" descr="te08-1967 sebaceous carcinoma 4 x H and E-1"/>
          <p:cNvPicPr>
            <a:picLocks noChangeAspect="1" noChangeArrowheads="1"/>
          </p:cNvPicPr>
          <p:nvPr/>
        </p:nvPicPr>
        <p:blipFill>
          <a:blip r:embed="rId3"/>
          <a:srcRect/>
          <a:stretch>
            <a:fillRect/>
          </a:stretch>
        </p:blipFill>
        <p:spPr bwMode="auto">
          <a:xfrm>
            <a:off x="1066800" y="1066800"/>
            <a:ext cx="7010400" cy="5595938"/>
          </a:xfrm>
          <a:prstGeom prst="rect">
            <a:avLst/>
          </a:prstGeom>
          <a:noFill/>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a:xfrm>
            <a:off x="685800" y="152400"/>
            <a:ext cx="7772400" cy="1143000"/>
          </a:xfrm>
        </p:spPr>
        <p:txBody>
          <a:bodyPr/>
          <a:lstStyle/>
          <a:p>
            <a:r>
              <a:rPr lang="en-US" b="1">
                <a:latin typeface="Times New Roman" pitchFamily="18" charset="0"/>
              </a:rPr>
              <a:t>Pathology</a:t>
            </a:r>
          </a:p>
        </p:txBody>
      </p:sp>
      <p:pic>
        <p:nvPicPr>
          <p:cNvPr id="643075" name="Picture 3" descr="te08-1967 sebaceous carcinoma 20 x H and E atypical cells with mitosis"/>
          <p:cNvPicPr>
            <a:picLocks noChangeAspect="1" noChangeArrowheads="1"/>
          </p:cNvPicPr>
          <p:nvPr/>
        </p:nvPicPr>
        <p:blipFill>
          <a:blip r:embed="rId3"/>
          <a:srcRect/>
          <a:stretch>
            <a:fillRect/>
          </a:stretch>
        </p:blipFill>
        <p:spPr bwMode="auto">
          <a:xfrm>
            <a:off x="1447800" y="1390650"/>
            <a:ext cx="5867400" cy="4400550"/>
          </a:xfrm>
          <a:prstGeom prst="rect">
            <a:avLst/>
          </a:prstGeom>
          <a:noFill/>
        </p:spPr>
      </p:pic>
      <p:sp>
        <p:nvSpPr>
          <p:cNvPr id="4" name="TextBox 3"/>
          <p:cNvSpPr txBox="1"/>
          <p:nvPr/>
        </p:nvSpPr>
        <p:spPr>
          <a:xfrm>
            <a:off x="1800205" y="6248400"/>
            <a:ext cx="5057795" cy="369332"/>
          </a:xfrm>
          <a:prstGeom prst="rect">
            <a:avLst/>
          </a:prstGeom>
          <a:noFill/>
        </p:spPr>
        <p:txBody>
          <a:bodyPr wrap="none" rtlCol="0">
            <a:spAutoFit/>
          </a:bodyPr>
          <a:lstStyle/>
          <a:p>
            <a:r>
              <a:rPr lang="en-US" dirty="0" smtClean="0"/>
              <a:t>Note foamy vacuolated cytoplasm of malignant cells</a:t>
            </a:r>
            <a:endParaRPr lang="en-US" dirty="0"/>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533400" y="76200"/>
            <a:ext cx="7772400" cy="1143000"/>
          </a:xfrm>
        </p:spPr>
        <p:txBody>
          <a:bodyPr/>
          <a:lstStyle/>
          <a:p>
            <a:r>
              <a:rPr lang="en-US" b="1">
                <a:latin typeface="Times New Roman" pitchFamily="18" charset="0"/>
              </a:rPr>
              <a:t>Pathology</a:t>
            </a:r>
          </a:p>
        </p:txBody>
      </p:sp>
      <p:pic>
        <p:nvPicPr>
          <p:cNvPr id="556038" name="Picture 6" descr="te08-1967 sebaceous carcinoma 4 x EMA immuno"/>
          <p:cNvPicPr>
            <a:picLocks noChangeAspect="1" noChangeArrowheads="1"/>
          </p:cNvPicPr>
          <p:nvPr/>
        </p:nvPicPr>
        <p:blipFill>
          <a:blip r:embed="rId3"/>
          <a:srcRect/>
          <a:stretch>
            <a:fillRect/>
          </a:stretch>
        </p:blipFill>
        <p:spPr bwMode="auto">
          <a:xfrm>
            <a:off x="1447800" y="1143001"/>
            <a:ext cx="6096000" cy="4835878"/>
          </a:xfrm>
          <a:prstGeom prst="rect">
            <a:avLst/>
          </a:prstGeom>
          <a:noFill/>
        </p:spPr>
      </p:pic>
      <p:sp>
        <p:nvSpPr>
          <p:cNvPr id="4" name="TextBox 3"/>
          <p:cNvSpPr txBox="1"/>
          <p:nvPr/>
        </p:nvSpPr>
        <p:spPr>
          <a:xfrm>
            <a:off x="685800" y="6248400"/>
            <a:ext cx="8122736" cy="369332"/>
          </a:xfrm>
          <a:prstGeom prst="rect">
            <a:avLst/>
          </a:prstGeom>
          <a:noFill/>
        </p:spPr>
        <p:txBody>
          <a:bodyPr wrap="none" rtlCol="0">
            <a:spAutoFit/>
          </a:bodyPr>
          <a:lstStyle/>
          <a:p>
            <a:r>
              <a:rPr lang="en-US" dirty="0" smtClean="0"/>
              <a:t>Focal positive </a:t>
            </a:r>
            <a:r>
              <a:rPr lang="en-US" dirty="0" err="1" smtClean="0"/>
              <a:t>immunohistochemical</a:t>
            </a:r>
            <a:r>
              <a:rPr lang="en-US" dirty="0" smtClean="0"/>
              <a:t> staining for epithelial membrane antigen (EMA)</a:t>
            </a:r>
            <a:endParaRPr lang="en-US" dirty="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a:xfrm>
            <a:off x="685800" y="152400"/>
            <a:ext cx="7772400" cy="1143000"/>
          </a:xfrm>
        </p:spPr>
        <p:txBody>
          <a:bodyPr/>
          <a:lstStyle/>
          <a:p>
            <a:r>
              <a:rPr lang="en-US" b="1">
                <a:latin typeface="Times New Roman" pitchFamily="18" charset="0"/>
              </a:rPr>
              <a:t>Pathology</a:t>
            </a:r>
          </a:p>
        </p:txBody>
      </p:sp>
      <p:sp>
        <p:nvSpPr>
          <p:cNvPr id="641027" name="Rectangle 3"/>
          <p:cNvSpPr>
            <a:spLocks noGrp="1" noChangeArrowheads="1"/>
          </p:cNvSpPr>
          <p:nvPr>
            <p:ph type="body" idx="1"/>
          </p:nvPr>
        </p:nvSpPr>
        <p:spPr>
          <a:xfrm>
            <a:off x="609600" y="1752600"/>
            <a:ext cx="8153400" cy="2209800"/>
          </a:xfrm>
          <a:noFill/>
          <a:ln/>
        </p:spPr>
        <p:txBody>
          <a:bodyPr/>
          <a:lstStyle/>
          <a:p>
            <a:r>
              <a:rPr lang="en-US" sz="2800"/>
              <a:t>Intraepithelial neoplasm, most consistent with sebaceous carcinoma with pagetoid involvement of conjunctiva</a:t>
            </a:r>
          </a:p>
          <a:p>
            <a:r>
              <a:rPr lang="en-US" sz="2800"/>
              <a:t>Positive margins </a:t>
            </a: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Sebaceous Cell Carcinoma</a:t>
            </a:r>
          </a:p>
        </p:txBody>
      </p:sp>
      <p:sp>
        <p:nvSpPr>
          <p:cNvPr id="18435" name="Content Placeholder 2"/>
          <p:cNvSpPr>
            <a:spLocks noGrp="1"/>
          </p:cNvSpPr>
          <p:nvPr>
            <p:ph idx="1"/>
          </p:nvPr>
        </p:nvSpPr>
        <p:spPr/>
        <p:txBody>
          <a:bodyPr>
            <a:normAutofit fontScale="92500" lnSpcReduction="20000"/>
          </a:bodyPr>
          <a:lstStyle/>
          <a:p>
            <a:r>
              <a:rPr lang="en-US" dirty="0" smtClean="0"/>
              <a:t>Most common in </a:t>
            </a:r>
            <a:r>
              <a:rPr lang="en-US" dirty="0" err="1" smtClean="0"/>
              <a:t>periocular</a:t>
            </a:r>
            <a:r>
              <a:rPr lang="en-US" dirty="0" smtClean="0"/>
              <a:t> area in the </a:t>
            </a:r>
            <a:r>
              <a:rPr lang="en-US" dirty="0" err="1" smtClean="0"/>
              <a:t>meibomian</a:t>
            </a:r>
            <a:r>
              <a:rPr lang="en-US" dirty="0" smtClean="0"/>
              <a:t> and </a:t>
            </a:r>
            <a:r>
              <a:rPr lang="en-US" dirty="0" err="1" smtClean="0"/>
              <a:t>Zeis</a:t>
            </a:r>
            <a:r>
              <a:rPr lang="en-US" dirty="0" smtClean="0"/>
              <a:t> glands</a:t>
            </a:r>
          </a:p>
          <a:p>
            <a:r>
              <a:rPr lang="en-US" dirty="0" smtClean="0"/>
              <a:t>Mortality rate is 22%</a:t>
            </a:r>
          </a:p>
          <a:p>
            <a:r>
              <a:rPr lang="en-US" dirty="0" smtClean="0"/>
              <a:t>Most common in women in 70s</a:t>
            </a:r>
          </a:p>
          <a:p>
            <a:r>
              <a:rPr lang="en-US" dirty="0" smtClean="0"/>
              <a:t>More common in Caucasians in U.S. but higher incidence in Asians and Indians</a:t>
            </a:r>
          </a:p>
          <a:p>
            <a:r>
              <a:rPr lang="en-US" dirty="0" smtClean="0"/>
              <a:t>Most common on upper lid</a:t>
            </a:r>
          </a:p>
          <a:p>
            <a:r>
              <a:rPr lang="en-US" dirty="0" smtClean="0"/>
              <a:t>May be seen in younger patients with a history of radiation to face</a:t>
            </a: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304800"/>
            <a:ext cx="7772400" cy="1143000"/>
          </a:xfrm>
        </p:spPr>
        <p:txBody>
          <a:bodyPr/>
          <a:lstStyle/>
          <a:p>
            <a:pPr eaLnBrk="1" hangingPunct="1"/>
            <a:r>
              <a:rPr lang="en-US" smtClean="0"/>
              <a:t>Avascular Corneal Membrane</a:t>
            </a:r>
          </a:p>
        </p:txBody>
      </p:sp>
      <p:pic>
        <p:nvPicPr>
          <p:cNvPr id="7171" name="Content Placeholder 3" descr="Sauerbrey 062707 OS 3.jpg"/>
          <p:cNvPicPr>
            <a:picLocks noGrp="1" noChangeAspect="1"/>
          </p:cNvPicPr>
          <p:nvPr>
            <p:ph idx="1"/>
          </p:nvPr>
        </p:nvPicPr>
        <p:blipFill>
          <a:blip r:embed="rId2"/>
          <a:srcRect/>
          <a:stretch>
            <a:fillRect/>
          </a:stretch>
        </p:blipFill>
        <p:spPr>
          <a:xfrm>
            <a:off x="2057400" y="1524000"/>
            <a:ext cx="4981575" cy="4913313"/>
          </a:xfrm>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Sebaceous Cell Carcinoma- Variable Clinical Presentation</a:t>
            </a:r>
          </a:p>
        </p:txBody>
      </p:sp>
      <p:sp>
        <p:nvSpPr>
          <p:cNvPr id="19459" name="Content Placeholder 2"/>
          <p:cNvSpPr>
            <a:spLocks noGrp="1"/>
          </p:cNvSpPr>
          <p:nvPr>
            <p:ph idx="1"/>
          </p:nvPr>
        </p:nvSpPr>
        <p:spPr>
          <a:xfrm>
            <a:off x="685800" y="1981200"/>
            <a:ext cx="5638800" cy="4114800"/>
          </a:xfrm>
        </p:spPr>
        <p:txBody>
          <a:bodyPr/>
          <a:lstStyle/>
          <a:p>
            <a:r>
              <a:rPr lang="en-US" smtClean="0"/>
              <a:t>May masquerade as chronic blepharitis or chalazion</a:t>
            </a:r>
          </a:p>
          <a:p>
            <a:r>
              <a:rPr lang="en-US" smtClean="0"/>
              <a:t>Firm painless mass  </a:t>
            </a:r>
          </a:p>
          <a:p>
            <a:r>
              <a:rPr lang="en-US" smtClean="0"/>
              <a:t>May mimic unilateral blepharoconjunctivitis, basal or squamous cell CA, conj or corneal CIN, SLK, orbital inflammation</a:t>
            </a:r>
          </a:p>
          <a:p>
            <a:r>
              <a:rPr lang="en-US" smtClean="0"/>
              <a:t>May have loss of eyelashes</a:t>
            </a:r>
          </a:p>
        </p:txBody>
      </p:sp>
      <p:sp>
        <p:nvSpPr>
          <p:cNvPr id="19460" name="AutoShape 5" descr="Click to see larger picture">
            <a:hlinkClick r:id="rId2"/>
          </p:cNvPr>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9461" name="AutoShape 7" descr="Click to see larger picture">
            <a:hlinkClick r:id="rId2"/>
          </p:cNvPr>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9462" name="Picture 9" descr="Click to see larger picture">
            <a:hlinkClick r:id="rId2"/>
          </p:cNvPr>
          <p:cNvPicPr>
            <a:picLocks noChangeAspect="1" noChangeArrowheads="1"/>
          </p:cNvPicPr>
          <p:nvPr/>
        </p:nvPicPr>
        <p:blipFill>
          <a:blip r:embed="rId3"/>
          <a:srcRect/>
          <a:stretch>
            <a:fillRect/>
          </a:stretch>
        </p:blipFill>
        <p:spPr bwMode="auto">
          <a:xfrm>
            <a:off x="6604000" y="2057400"/>
            <a:ext cx="2540000" cy="1752600"/>
          </a:xfrm>
          <a:prstGeom prst="rect">
            <a:avLst/>
          </a:prstGeom>
          <a:noFill/>
          <a:ln w="9525">
            <a:noFill/>
            <a:miter lim="800000"/>
            <a:headEnd/>
            <a:tailEnd/>
          </a:ln>
        </p:spPr>
      </p:pic>
      <p:sp>
        <p:nvSpPr>
          <p:cNvPr id="19463" name="TextBox 7"/>
          <p:cNvSpPr txBox="1">
            <a:spLocks noChangeArrowheads="1"/>
          </p:cNvSpPr>
          <p:nvPr/>
        </p:nvSpPr>
        <p:spPr bwMode="auto">
          <a:xfrm>
            <a:off x="7615238" y="3810000"/>
            <a:ext cx="1528762" cy="523875"/>
          </a:xfrm>
          <a:prstGeom prst="rect">
            <a:avLst/>
          </a:prstGeom>
          <a:noFill/>
          <a:ln w="9525">
            <a:noFill/>
            <a:miter lim="800000"/>
            <a:headEnd/>
            <a:tailEnd/>
          </a:ln>
        </p:spPr>
        <p:txBody>
          <a:bodyPr wrap="none">
            <a:spAutoFit/>
          </a:bodyPr>
          <a:lstStyle/>
          <a:p>
            <a:r>
              <a:rPr lang="en-US" sz="1400"/>
              <a:t>Glassman, et al</a:t>
            </a:r>
          </a:p>
          <a:p>
            <a:r>
              <a:rPr lang="en-US" sz="1400"/>
              <a:t>eMedicine, 2006</a:t>
            </a: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609600"/>
            <a:ext cx="7772400" cy="1143000"/>
          </a:xfrm>
        </p:spPr>
        <p:txBody>
          <a:bodyPr/>
          <a:lstStyle/>
          <a:p>
            <a:r>
              <a:rPr lang="en-US" smtClean="0"/>
              <a:t>Sebaceous Cell Carcinoma-Pathologic Features</a:t>
            </a:r>
          </a:p>
        </p:txBody>
      </p:sp>
      <p:sp>
        <p:nvSpPr>
          <p:cNvPr id="20483" name="Content Placeholder 2"/>
          <p:cNvSpPr>
            <a:spLocks noGrp="1"/>
          </p:cNvSpPr>
          <p:nvPr>
            <p:ph idx="1"/>
          </p:nvPr>
        </p:nvSpPr>
        <p:spPr/>
        <p:txBody>
          <a:bodyPr/>
          <a:lstStyle/>
          <a:p>
            <a:r>
              <a:rPr lang="en-US" smtClean="0"/>
              <a:t>Characterized by pagetoid spread (intraepithelial spread like Paget’s disease)</a:t>
            </a:r>
          </a:p>
          <a:p>
            <a:r>
              <a:rPr lang="en-US" smtClean="0"/>
              <a:t>May be multicentric with numerous sebaceous elements and mitotic figures, nests with central necrosis</a:t>
            </a:r>
          </a:p>
          <a:p>
            <a:r>
              <a:rPr lang="en-US" smtClean="0"/>
              <a:t>Foamy cytoplasm seen; positive fat stains</a:t>
            </a:r>
          </a:p>
          <a:p>
            <a:r>
              <a:rPr lang="en-US" smtClean="0"/>
              <a:t>Aggressive local control and sentinel node biopsy  (tumor invades locally)</a:t>
            </a:r>
          </a:p>
          <a:p>
            <a:r>
              <a:rPr lang="en-US" smtClean="0"/>
              <a:t>Some favor exenteration if diffuse</a:t>
            </a:r>
          </a:p>
        </p:txBody>
      </p:sp>
      <p:pic>
        <p:nvPicPr>
          <p:cNvPr id="20484" name="Picture 11" descr="Click to see larger picture">
            <a:hlinkClick r:id="rId2"/>
          </p:cNvPr>
          <p:cNvPicPr>
            <a:picLocks noChangeAspect="1" noChangeArrowheads="1"/>
          </p:cNvPicPr>
          <p:nvPr/>
        </p:nvPicPr>
        <p:blipFill>
          <a:blip r:embed="rId3"/>
          <a:srcRect/>
          <a:stretch>
            <a:fillRect/>
          </a:stretch>
        </p:blipFill>
        <p:spPr bwMode="auto">
          <a:xfrm>
            <a:off x="6565900" y="0"/>
            <a:ext cx="2578100" cy="1752600"/>
          </a:xfrm>
          <a:prstGeom prst="rect">
            <a:avLst/>
          </a:prstGeom>
          <a:noFill/>
          <a:ln w="9525">
            <a:noFill/>
            <a:miter lim="800000"/>
            <a:headEnd/>
            <a:tailEnd/>
          </a:ln>
        </p:spPr>
      </p:pic>
      <p:sp>
        <p:nvSpPr>
          <p:cNvPr id="5" name="Rectangle 4"/>
          <p:cNvSpPr/>
          <p:nvPr/>
        </p:nvSpPr>
        <p:spPr>
          <a:xfrm>
            <a:off x="7772400" y="1828800"/>
            <a:ext cx="2057400" cy="415925"/>
          </a:xfrm>
          <a:prstGeom prst="rect">
            <a:avLst/>
          </a:prstGeom>
        </p:spPr>
        <p:txBody>
          <a:bodyPr>
            <a:spAutoFit/>
          </a:bodyPr>
          <a:lstStyle/>
          <a:p>
            <a:pPr>
              <a:defRPr/>
            </a:pPr>
            <a:r>
              <a:rPr lang="en-US" sz="1050" dirty="0"/>
              <a:t>Glassman, et al</a:t>
            </a:r>
          </a:p>
          <a:p>
            <a:pPr>
              <a:defRPr/>
            </a:pPr>
            <a:r>
              <a:rPr lang="en-US" sz="1050" dirty="0" err="1"/>
              <a:t>eMedicine</a:t>
            </a:r>
            <a:r>
              <a:rPr lang="en-US" sz="1050" dirty="0"/>
              <a:t>, 2006</a:t>
            </a: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Case Presentation</a:t>
            </a:r>
          </a:p>
        </p:txBody>
      </p:sp>
      <p:sp>
        <p:nvSpPr>
          <p:cNvPr id="6147" name="Content Placeholder 2"/>
          <p:cNvSpPr>
            <a:spLocks noGrp="1"/>
          </p:cNvSpPr>
          <p:nvPr>
            <p:ph idx="1"/>
          </p:nvPr>
        </p:nvSpPr>
        <p:spPr/>
        <p:txBody>
          <a:bodyPr/>
          <a:lstStyle/>
          <a:p>
            <a:pPr eaLnBrk="1" hangingPunct="1"/>
            <a:r>
              <a:rPr lang="en-US" smtClean="0"/>
              <a:t>82 year old white female who complained of burning and dryness for six years, along with crusting and discharge</a:t>
            </a:r>
          </a:p>
          <a:p>
            <a:pPr eaLnBrk="1" hangingPunct="1"/>
            <a:r>
              <a:rPr lang="en-US" smtClean="0"/>
              <a:t>She had tried topical cyclosporine twice (one month each time) and had also been tried on erythromycin ointment for blepharitis</a:t>
            </a: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July 2007</a:t>
            </a:r>
          </a:p>
        </p:txBody>
      </p:sp>
      <p:pic>
        <p:nvPicPr>
          <p:cNvPr id="8195" name="Content Placeholder 3" descr="Hayes 072307 OD 1.jpg"/>
          <p:cNvPicPr>
            <a:picLocks noGrp="1" noChangeAspect="1"/>
          </p:cNvPicPr>
          <p:nvPr>
            <p:ph idx="1"/>
          </p:nvPr>
        </p:nvPicPr>
        <p:blipFill>
          <a:blip r:embed="rId2"/>
          <a:srcRect/>
          <a:stretch>
            <a:fillRect/>
          </a:stretch>
        </p:blipFill>
        <p:spPr>
          <a:xfrm>
            <a:off x="381000" y="2514600"/>
            <a:ext cx="4413250" cy="3021013"/>
          </a:xfrm>
        </p:spPr>
      </p:pic>
      <p:pic>
        <p:nvPicPr>
          <p:cNvPr id="8196" name="Picture 4" descr="Hayes 072307 OS 5.jpg"/>
          <p:cNvPicPr>
            <a:picLocks noChangeAspect="1"/>
          </p:cNvPicPr>
          <p:nvPr/>
        </p:nvPicPr>
        <p:blipFill>
          <a:blip r:embed="rId3"/>
          <a:srcRect/>
          <a:stretch>
            <a:fillRect/>
          </a:stretch>
        </p:blipFill>
        <p:spPr bwMode="auto">
          <a:xfrm>
            <a:off x="4970463" y="2590800"/>
            <a:ext cx="4173537" cy="28892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Severe Crusting on LLL margin</a:t>
            </a:r>
          </a:p>
        </p:txBody>
      </p:sp>
      <p:pic>
        <p:nvPicPr>
          <p:cNvPr id="9219" name="Content Placeholder 3" descr="Hayes 072307 OS 6.jpg"/>
          <p:cNvPicPr>
            <a:picLocks noGrp="1" noChangeAspect="1"/>
          </p:cNvPicPr>
          <p:nvPr>
            <p:ph idx="1"/>
          </p:nvPr>
        </p:nvPicPr>
        <p:blipFill>
          <a:blip r:embed="rId2"/>
          <a:srcRect/>
          <a:stretch>
            <a:fillRect/>
          </a:stretch>
        </p:blipFill>
        <p:spPr>
          <a:xfrm>
            <a:off x="1544638" y="1981200"/>
            <a:ext cx="5770562" cy="3921125"/>
          </a:xfrm>
        </p:spPr>
      </p:pic>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381000"/>
            <a:ext cx="7772400" cy="1143000"/>
          </a:xfrm>
        </p:spPr>
        <p:txBody>
          <a:bodyPr/>
          <a:lstStyle/>
          <a:p>
            <a:pPr eaLnBrk="1" hangingPunct="1"/>
            <a:r>
              <a:rPr lang="en-US" smtClean="0"/>
              <a:t>Case Presentation</a:t>
            </a:r>
          </a:p>
        </p:txBody>
      </p:sp>
      <p:sp>
        <p:nvSpPr>
          <p:cNvPr id="10243" name="Content Placeholder 2"/>
          <p:cNvSpPr>
            <a:spLocks noGrp="1"/>
          </p:cNvSpPr>
          <p:nvPr>
            <p:ph idx="1"/>
          </p:nvPr>
        </p:nvSpPr>
        <p:spPr>
          <a:xfrm>
            <a:off x="685800" y="1752600"/>
            <a:ext cx="7772400" cy="4114800"/>
          </a:xfrm>
        </p:spPr>
        <p:txBody>
          <a:bodyPr/>
          <a:lstStyle/>
          <a:p>
            <a:pPr eaLnBrk="1" hangingPunct="1"/>
            <a:r>
              <a:rPr lang="en-US" smtClean="0"/>
              <a:t>Returned to cornea clinic four months after initial presentation and subsequent referral to oculoplastic service</a:t>
            </a:r>
          </a:p>
          <a:p>
            <a:pPr eaLnBrk="1" hangingPunct="1"/>
            <a:r>
              <a:rPr lang="en-US" smtClean="0"/>
              <a:t>Diagnosed with sebaceous cell CA and underwent MOHS resection and reconstruction of LLL</a:t>
            </a:r>
          </a:p>
          <a:p>
            <a:pPr eaLnBrk="1" hangingPunct="1"/>
            <a:r>
              <a:rPr lang="en-US" smtClean="0"/>
              <a:t>She was noted to have irregular area of limbal conjunctiva with a vascular membrane extending onto the cornea</a:t>
            </a: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November 2007</a:t>
            </a:r>
          </a:p>
        </p:txBody>
      </p:sp>
      <p:pic>
        <p:nvPicPr>
          <p:cNvPr id="11267" name="Content Placeholder 3" descr="Hayes 112807 OS 3.jpg"/>
          <p:cNvPicPr>
            <a:picLocks noGrp="1" noChangeAspect="1"/>
          </p:cNvPicPr>
          <p:nvPr>
            <p:ph idx="1"/>
          </p:nvPr>
        </p:nvPicPr>
        <p:blipFill>
          <a:blip r:embed="rId2"/>
          <a:stretch>
            <a:fillRect/>
          </a:stretch>
        </p:blipFill>
        <p:spPr>
          <a:xfrm>
            <a:off x="1980507" y="2274223"/>
            <a:ext cx="5182985" cy="3528753"/>
          </a:xfrm>
        </p:spPr>
      </p:pic>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November 2007</a:t>
            </a:r>
          </a:p>
        </p:txBody>
      </p:sp>
      <p:pic>
        <p:nvPicPr>
          <p:cNvPr id="12291" name="Content Placeholder 3" descr="Hayes 112807 OS 16.jpg"/>
          <p:cNvPicPr>
            <a:picLocks noGrp="1" noChangeAspect="1"/>
          </p:cNvPicPr>
          <p:nvPr>
            <p:ph idx="1"/>
          </p:nvPr>
        </p:nvPicPr>
        <p:blipFill>
          <a:blip r:embed="rId2" cstate="print"/>
          <a:stretch>
            <a:fillRect/>
          </a:stretch>
        </p:blipFill>
        <p:spPr>
          <a:xfrm>
            <a:off x="1657018" y="1981200"/>
            <a:ext cx="5829964" cy="4114800"/>
          </a:xfrm>
        </p:spPr>
      </p:pic>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Conjunctival Biopsy</a:t>
            </a:r>
          </a:p>
        </p:txBody>
      </p:sp>
      <p:sp>
        <p:nvSpPr>
          <p:cNvPr id="13315" name="Content Placeholder 2"/>
          <p:cNvSpPr>
            <a:spLocks noGrp="1"/>
          </p:cNvSpPr>
          <p:nvPr>
            <p:ph idx="1"/>
          </p:nvPr>
        </p:nvSpPr>
        <p:spPr/>
        <p:txBody>
          <a:bodyPr>
            <a:normAutofit fontScale="92500" lnSpcReduction="10000"/>
          </a:bodyPr>
          <a:lstStyle/>
          <a:p>
            <a:pPr eaLnBrk="1" hangingPunct="1"/>
            <a:r>
              <a:rPr lang="en-US" dirty="0" smtClean="0"/>
              <a:t>Sebaceous cell CA of conjunctiva found in </a:t>
            </a:r>
            <a:r>
              <a:rPr lang="en-US" dirty="0" err="1" smtClean="0"/>
              <a:t>inferonasal</a:t>
            </a:r>
            <a:r>
              <a:rPr lang="en-US" dirty="0" smtClean="0"/>
              <a:t> conjunctiva</a:t>
            </a:r>
          </a:p>
          <a:p>
            <a:pPr eaLnBrk="1" hangingPunct="1"/>
            <a:r>
              <a:rPr lang="en-US" dirty="0" smtClean="0"/>
              <a:t>A repeat biopsy was performed adjacent to the initial one, and 10 additional map biopsies were performed, including the bulbar and </a:t>
            </a:r>
            <a:r>
              <a:rPr lang="en-US" dirty="0" err="1" smtClean="0"/>
              <a:t>palpebral</a:t>
            </a:r>
            <a:r>
              <a:rPr lang="en-US" dirty="0" smtClean="0"/>
              <a:t> conjunctiva</a:t>
            </a:r>
          </a:p>
          <a:p>
            <a:pPr eaLnBrk="1" hangingPunct="1"/>
            <a:r>
              <a:rPr lang="en-US" dirty="0" err="1" smtClean="0"/>
              <a:t>Superonasal</a:t>
            </a:r>
            <a:r>
              <a:rPr lang="en-US" dirty="0" smtClean="0"/>
              <a:t> and medial biopsies positive for sebaceous cell CA</a:t>
            </a:r>
          </a:p>
          <a:p>
            <a:pPr eaLnBrk="1" hangingPunct="1"/>
            <a:r>
              <a:rPr lang="en-US" dirty="0" smtClean="0"/>
              <a:t>4 cycles of MMC given</a:t>
            </a:r>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12/27/07</a:t>
            </a:r>
          </a:p>
        </p:txBody>
      </p:sp>
      <p:pic>
        <p:nvPicPr>
          <p:cNvPr id="16387" name="Content Placeholder 3" descr="Hayes 122707 OS 2.jpg"/>
          <p:cNvPicPr>
            <a:picLocks noGrp="1" noChangeAspect="1"/>
          </p:cNvPicPr>
          <p:nvPr>
            <p:ph idx="1"/>
          </p:nvPr>
        </p:nvPicPr>
        <p:blipFill>
          <a:blip r:embed="rId2"/>
          <a:stretch>
            <a:fillRect/>
          </a:stretch>
        </p:blipFill>
        <p:spPr>
          <a:xfrm>
            <a:off x="1828800" y="2126672"/>
            <a:ext cx="5486400" cy="3823855"/>
          </a:xfrm>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Case Presentation</a:t>
            </a:r>
          </a:p>
        </p:txBody>
      </p:sp>
      <p:sp>
        <p:nvSpPr>
          <p:cNvPr id="8195" name="Content Placeholder 2"/>
          <p:cNvSpPr>
            <a:spLocks noGrp="1"/>
          </p:cNvSpPr>
          <p:nvPr>
            <p:ph idx="1"/>
          </p:nvPr>
        </p:nvSpPr>
        <p:spPr/>
        <p:txBody>
          <a:bodyPr>
            <a:normAutofit fontScale="92500" lnSpcReduction="10000"/>
          </a:bodyPr>
          <a:lstStyle/>
          <a:p>
            <a:pPr eaLnBrk="1" hangingPunct="1"/>
            <a:r>
              <a:rPr lang="en-US" dirty="0" smtClean="0"/>
              <a:t>Biopsy of conjunctiva and cornea reveals carcinoma in situ</a:t>
            </a:r>
          </a:p>
          <a:p>
            <a:pPr eaLnBrk="1" hangingPunct="1"/>
            <a:r>
              <a:rPr lang="en-US" dirty="0" smtClean="0"/>
              <a:t>A small </a:t>
            </a:r>
            <a:r>
              <a:rPr lang="en-US" dirty="0" err="1" smtClean="0"/>
              <a:t>greyish</a:t>
            </a:r>
            <a:r>
              <a:rPr lang="en-US" dirty="0" smtClean="0"/>
              <a:t> membrane nest persists in </a:t>
            </a:r>
            <a:r>
              <a:rPr lang="en-US" dirty="0" err="1" smtClean="0"/>
              <a:t>superotemporal</a:t>
            </a:r>
            <a:r>
              <a:rPr lang="en-US" dirty="0" smtClean="0"/>
              <a:t> cornea </a:t>
            </a:r>
          </a:p>
          <a:p>
            <a:pPr eaLnBrk="1" hangingPunct="1"/>
            <a:r>
              <a:rPr lang="en-US" dirty="0" smtClean="0"/>
              <a:t>Patient is treated for four months with alpha-2-interferon drops (1 million units/ml) with resolution of membrane</a:t>
            </a:r>
          </a:p>
          <a:p>
            <a:pPr eaLnBrk="1" hangingPunct="1"/>
            <a:r>
              <a:rPr lang="en-US" dirty="0" smtClean="0"/>
              <a:t>Continued drops for total of 9 months and is clinically free of tumor</a:t>
            </a:r>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12/27/07</a:t>
            </a:r>
          </a:p>
        </p:txBody>
      </p:sp>
      <p:pic>
        <p:nvPicPr>
          <p:cNvPr id="17411" name="Content Placeholder 3" descr="Hayes 122707 OS 20.jpg"/>
          <p:cNvPicPr>
            <a:picLocks noGrp="1" noChangeAspect="1"/>
          </p:cNvPicPr>
          <p:nvPr>
            <p:ph idx="1"/>
          </p:nvPr>
        </p:nvPicPr>
        <p:blipFill>
          <a:blip r:embed="rId2"/>
          <a:stretch>
            <a:fillRect/>
          </a:stretch>
        </p:blipFill>
        <p:spPr>
          <a:xfrm>
            <a:off x="1837112" y="2240972"/>
            <a:ext cx="5469775" cy="3595255"/>
          </a:xfrm>
        </p:spPr>
      </p:pic>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Presentation</a:t>
            </a:r>
            <a:endParaRPr lang="en-US" dirty="0"/>
          </a:p>
        </p:txBody>
      </p:sp>
      <p:sp>
        <p:nvSpPr>
          <p:cNvPr id="3" name="Content Placeholder 2"/>
          <p:cNvSpPr>
            <a:spLocks noGrp="1"/>
          </p:cNvSpPr>
          <p:nvPr>
            <p:ph idx="1"/>
          </p:nvPr>
        </p:nvSpPr>
        <p:spPr>
          <a:xfrm>
            <a:off x="685800" y="1981200"/>
            <a:ext cx="7772400" cy="4495800"/>
          </a:xfrm>
        </p:spPr>
        <p:txBody>
          <a:bodyPr>
            <a:normAutofit lnSpcReduction="10000"/>
          </a:bodyPr>
          <a:lstStyle/>
          <a:p>
            <a:r>
              <a:rPr lang="en-US" dirty="0" smtClean="0"/>
              <a:t>She subsequently underwent cataract surgery OS with postoperative corneal ulceration complicating postoperative course</a:t>
            </a:r>
          </a:p>
          <a:p>
            <a:r>
              <a:rPr lang="en-US" dirty="0" smtClean="0"/>
              <a:t>Rheumatoid arthritis and prior treatment with MMC were likely contributors to corneal melting</a:t>
            </a:r>
          </a:p>
          <a:p>
            <a:r>
              <a:rPr lang="en-US" dirty="0" smtClean="0"/>
              <a:t>Patient is currently on oral prednisone to halt inflammatory process</a:t>
            </a:r>
          </a:p>
          <a:p>
            <a:endParaRPr lang="en-US" dirty="0"/>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1" name="Rectangle 3"/>
          <p:cNvSpPr>
            <a:spLocks noGrp="1" noChangeArrowheads="1"/>
          </p:cNvSpPr>
          <p:nvPr>
            <p:ph type="body" idx="1"/>
          </p:nvPr>
        </p:nvSpPr>
        <p:spPr>
          <a:xfrm>
            <a:off x="609600" y="1676400"/>
            <a:ext cx="8153400" cy="4572000"/>
          </a:xfrm>
        </p:spPr>
        <p:txBody>
          <a:bodyPr/>
          <a:lstStyle/>
          <a:p>
            <a:pPr>
              <a:spcAft>
                <a:spcPct val="25000"/>
              </a:spcAft>
            </a:pPr>
            <a:r>
              <a:rPr lang="en-US" sz="2800"/>
              <a:t>Relatively rare malignant tumor that usually arises from meibomian glands, Zeis glands, or sebaceous glands </a:t>
            </a:r>
          </a:p>
          <a:p>
            <a:pPr>
              <a:spcAft>
                <a:spcPct val="25000"/>
              </a:spcAft>
            </a:pPr>
            <a:r>
              <a:rPr lang="en-US" sz="2800"/>
              <a:t>Usually in eyelid  (1-5% of all eyelid malignant neoplasms)</a:t>
            </a:r>
          </a:p>
          <a:p>
            <a:pPr>
              <a:spcAft>
                <a:spcPct val="25000"/>
              </a:spcAft>
            </a:pPr>
            <a:r>
              <a:rPr lang="en-US" sz="2800"/>
              <a:t>Also can occur in extraorbital sites: parotid gland, submandibular gland, chest, extremities, and anterior neck region</a:t>
            </a:r>
          </a:p>
        </p:txBody>
      </p:sp>
      <p:sp>
        <p:nvSpPr>
          <p:cNvPr id="560132" name="Rectangle 4"/>
          <p:cNvSpPr>
            <a:spLocks noGrp="1" noChangeArrowheads="1"/>
          </p:cNvSpPr>
          <p:nvPr>
            <p:ph type="title"/>
          </p:nvPr>
        </p:nvSpPr>
        <p:spPr>
          <a:xfrm>
            <a:off x="685800" y="152400"/>
            <a:ext cx="7772400" cy="1143000"/>
          </a:xfrm>
          <a:noFill/>
          <a:ln/>
        </p:spPr>
        <p:txBody>
          <a:bodyPr/>
          <a:lstStyle/>
          <a:p>
            <a:r>
              <a:rPr lang="en-US" b="1">
                <a:latin typeface="Times New Roman" pitchFamily="18" charset="0"/>
              </a:rPr>
              <a:t>Sebaceous Carcinoma</a:t>
            </a: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3" name="Rectangle 3"/>
          <p:cNvSpPr>
            <a:spLocks noGrp="1" noChangeArrowheads="1"/>
          </p:cNvSpPr>
          <p:nvPr>
            <p:ph type="body" idx="1"/>
          </p:nvPr>
        </p:nvSpPr>
        <p:spPr>
          <a:xfrm>
            <a:off x="838200" y="1676400"/>
            <a:ext cx="7772400" cy="4419600"/>
          </a:xfrm>
        </p:spPr>
        <p:txBody>
          <a:bodyPr/>
          <a:lstStyle/>
          <a:p>
            <a:pPr>
              <a:spcAft>
                <a:spcPct val="25000"/>
              </a:spcAft>
            </a:pPr>
            <a:r>
              <a:rPr lang="en-US" sz="2800"/>
              <a:t>Disease of older individuals; (mean pt age ranged from 57 – 72 years)</a:t>
            </a:r>
          </a:p>
          <a:p>
            <a:pPr>
              <a:spcAft>
                <a:spcPct val="25000"/>
              </a:spcAft>
            </a:pPr>
            <a:r>
              <a:rPr lang="en-US" sz="2800"/>
              <a:t>More common in women</a:t>
            </a:r>
          </a:p>
          <a:p>
            <a:pPr>
              <a:spcAft>
                <a:spcPct val="25000"/>
              </a:spcAft>
            </a:pPr>
            <a:r>
              <a:rPr lang="en-US" sz="2800"/>
              <a:t>More common in whites in North America; Higher incidence in Asians and Indians</a:t>
            </a:r>
          </a:p>
          <a:p>
            <a:pPr>
              <a:spcAft>
                <a:spcPct val="25000"/>
              </a:spcAft>
            </a:pPr>
            <a:r>
              <a:rPr lang="en-US" sz="2800"/>
              <a:t>Prior irradiation and immunosuppression are risk factors</a:t>
            </a:r>
          </a:p>
          <a:p>
            <a:pPr>
              <a:spcAft>
                <a:spcPct val="25000"/>
              </a:spcAft>
            </a:pPr>
            <a:r>
              <a:rPr lang="en-US" sz="2800"/>
              <a:t>Association with Muir-Torre Syndrome</a:t>
            </a:r>
          </a:p>
        </p:txBody>
      </p:sp>
      <p:sp>
        <p:nvSpPr>
          <p:cNvPr id="558084" name="Rectangle 4"/>
          <p:cNvSpPr>
            <a:spLocks noGrp="1" noChangeArrowheads="1"/>
          </p:cNvSpPr>
          <p:nvPr>
            <p:ph type="title"/>
          </p:nvPr>
        </p:nvSpPr>
        <p:spPr>
          <a:xfrm>
            <a:off x="685800" y="228600"/>
            <a:ext cx="7772400" cy="1143000"/>
          </a:xfrm>
          <a:noFill/>
          <a:ln/>
        </p:spPr>
        <p:txBody>
          <a:bodyPr/>
          <a:lstStyle/>
          <a:p>
            <a:r>
              <a:rPr lang="en-US" sz="4000" b="1" dirty="0">
                <a:latin typeface="Times New Roman" pitchFamily="18" charset="0"/>
              </a:rPr>
              <a:t>Demographics and Risk Factors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8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8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8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8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8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body" idx="1"/>
          </p:nvPr>
        </p:nvSpPr>
        <p:spPr>
          <a:xfrm>
            <a:off x="533400" y="1447800"/>
            <a:ext cx="8077200" cy="5105400"/>
          </a:xfrm>
        </p:spPr>
        <p:txBody>
          <a:bodyPr/>
          <a:lstStyle/>
          <a:p>
            <a:pPr>
              <a:spcAft>
                <a:spcPct val="25000"/>
              </a:spcAft>
            </a:pPr>
            <a:r>
              <a:rPr lang="en-US" sz="2800"/>
              <a:t>Most sebaceous carcinomas arise from meibomian glands within the tarsus</a:t>
            </a:r>
          </a:p>
          <a:p>
            <a:pPr>
              <a:spcAft>
                <a:spcPct val="25000"/>
              </a:spcAft>
            </a:pPr>
            <a:r>
              <a:rPr lang="en-US" sz="2800"/>
              <a:t>One study found 63% upper eyelid, 27% lower eyelid, and 5% both eyelids</a:t>
            </a:r>
          </a:p>
          <a:p>
            <a:pPr>
              <a:spcAft>
                <a:spcPct val="25000"/>
              </a:spcAft>
            </a:pPr>
            <a:r>
              <a:rPr lang="en-US" sz="2800"/>
              <a:t>Typically secondarily invades the conjunctival epithelium by a centripetal migration of tumor cells</a:t>
            </a:r>
          </a:p>
          <a:p>
            <a:pPr>
              <a:spcAft>
                <a:spcPct val="25000"/>
              </a:spcAft>
            </a:pPr>
            <a:r>
              <a:rPr lang="en-US" sz="2800"/>
              <a:t>Reported cases in which sebaceous carcinoma is confined to conjunctival epithelium or epidermis, with no demonstrable deeper involvement of tarsus or dermis</a:t>
            </a:r>
          </a:p>
        </p:txBody>
      </p:sp>
      <p:sp>
        <p:nvSpPr>
          <p:cNvPr id="628739" name="Rectangle 3"/>
          <p:cNvSpPr>
            <a:spLocks noGrp="1" noChangeArrowheads="1"/>
          </p:cNvSpPr>
          <p:nvPr>
            <p:ph type="title"/>
          </p:nvPr>
        </p:nvSpPr>
        <p:spPr>
          <a:xfrm>
            <a:off x="685800" y="228600"/>
            <a:ext cx="7772400" cy="1143000"/>
          </a:xfrm>
          <a:noFill/>
          <a:ln/>
        </p:spPr>
        <p:txBody>
          <a:bodyPr/>
          <a:lstStyle/>
          <a:p>
            <a:r>
              <a:rPr lang="en-US" b="1">
                <a:latin typeface="Times New Roman" pitchFamily="18" charset="0"/>
              </a:rPr>
              <a:t>Sebaceous Carcinoma</a:t>
            </a:r>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8" name="Rectangle 4"/>
          <p:cNvSpPr>
            <a:spLocks noGrp="1" noChangeArrowheads="1"/>
          </p:cNvSpPr>
          <p:nvPr>
            <p:ph type="title"/>
          </p:nvPr>
        </p:nvSpPr>
        <p:spPr>
          <a:xfrm>
            <a:off x="685800" y="152400"/>
            <a:ext cx="7772400" cy="1143000"/>
          </a:xfrm>
          <a:noFill/>
          <a:ln/>
        </p:spPr>
        <p:txBody>
          <a:bodyPr/>
          <a:lstStyle/>
          <a:p>
            <a:r>
              <a:rPr lang="en-US" b="1">
                <a:latin typeface="Times New Roman" pitchFamily="18" charset="0"/>
              </a:rPr>
              <a:t>Sebaceous Carcinoma</a:t>
            </a:r>
          </a:p>
        </p:txBody>
      </p:sp>
      <p:sp>
        <p:nvSpPr>
          <p:cNvPr id="559109" name="Rectangle 5"/>
          <p:cNvSpPr>
            <a:spLocks noGrp="1" noChangeArrowheads="1"/>
          </p:cNvSpPr>
          <p:nvPr>
            <p:ph type="body" idx="1"/>
          </p:nvPr>
        </p:nvSpPr>
        <p:spPr>
          <a:xfrm>
            <a:off x="381000" y="1371600"/>
            <a:ext cx="8458200" cy="5181600"/>
          </a:xfrm>
          <a:noFill/>
          <a:ln/>
        </p:spPr>
        <p:txBody>
          <a:bodyPr/>
          <a:lstStyle/>
          <a:p>
            <a:pPr>
              <a:lnSpc>
                <a:spcPct val="110000"/>
              </a:lnSpc>
              <a:spcAft>
                <a:spcPct val="25000"/>
              </a:spcAft>
            </a:pPr>
            <a:r>
              <a:rPr lang="en-US" sz="2600"/>
              <a:t>Most common clinical presentation is a painless, firm, sessile to round, subcutaneous nodule in the eyelid.</a:t>
            </a:r>
          </a:p>
          <a:p>
            <a:pPr>
              <a:lnSpc>
                <a:spcPct val="110000"/>
              </a:lnSpc>
              <a:spcAft>
                <a:spcPct val="25000"/>
              </a:spcAft>
            </a:pPr>
            <a:r>
              <a:rPr lang="en-US" sz="2600"/>
              <a:t>Second most frequent presentation is a diffuse unilateral thickening of the eyelid. </a:t>
            </a:r>
          </a:p>
          <a:p>
            <a:pPr>
              <a:lnSpc>
                <a:spcPct val="110000"/>
              </a:lnSpc>
              <a:spcAft>
                <a:spcPct val="25000"/>
              </a:spcAft>
            </a:pPr>
            <a:r>
              <a:rPr lang="en-US" sz="2600"/>
              <a:t>“Masquerade syndrome” - can masquerade as a chalazion, blepharitis, blepharconjunctivitis, superior limbic keratoconjunctivitis, and anterior orbital mass </a:t>
            </a:r>
          </a:p>
          <a:p>
            <a:pPr>
              <a:lnSpc>
                <a:spcPct val="110000"/>
              </a:lnSpc>
              <a:spcAft>
                <a:spcPct val="25000"/>
              </a:spcAft>
            </a:pPr>
            <a:r>
              <a:rPr lang="en-US" sz="2600"/>
              <a:t>Can directly extend into the orbit, lacrimal system, and the brain.  Metastasis via preauricular, parotid, and cervical lymph nodes. </a:t>
            </a:r>
          </a:p>
        </p:txBody>
      </p:sp>
      <p:pic>
        <p:nvPicPr>
          <p:cNvPr id="559110" name="Picture 6" descr="nodule"/>
          <p:cNvPicPr>
            <a:picLocks noChangeAspect="1" noChangeArrowheads="1"/>
          </p:cNvPicPr>
          <p:nvPr/>
        </p:nvPicPr>
        <p:blipFill>
          <a:blip r:embed="rId3"/>
          <a:srcRect/>
          <a:stretch>
            <a:fillRect/>
          </a:stretch>
        </p:blipFill>
        <p:spPr bwMode="auto">
          <a:xfrm>
            <a:off x="990600" y="1219200"/>
            <a:ext cx="7162800" cy="5372100"/>
          </a:xfrm>
          <a:prstGeom prst="rect">
            <a:avLst/>
          </a:prstGeom>
          <a:noFill/>
        </p:spPr>
      </p:pic>
      <p:pic>
        <p:nvPicPr>
          <p:cNvPr id="559111" name="Picture 7" descr="blepharoconjunctivitis"/>
          <p:cNvPicPr>
            <a:picLocks noChangeAspect="1" noChangeArrowheads="1"/>
          </p:cNvPicPr>
          <p:nvPr/>
        </p:nvPicPr>
        <p:blipFill>
          <a:blip r:embed="rId4"/>
          <a:srcRect/>
          <a:stretch>
            <a:fillRect/>
          </a:stretch>
        </p:blipFill>
        <p:spPr bwMode="auto">
          <a:xfrm>
            <a:off x="1524000" y="1371600"/>
            <a:ext cx="6172200" cy="462915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91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9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559110"/>
                                        </p:tgtEl>
                                      </p:cBhvr>
                                    </p:animEffect>
                                    <p:set>
                                      <p:cBhvr>
                                        <p:cTn id="15" dur="1" fill="hold">
                                          <p:stCondLst>
                                            <p:cond delay="1999"/>
                                          </p:stCondLst>
                                        </p:cTn>
                                        <p:tgtEl>
                                          <p:spTgt spid="5591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59109">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591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559111"/>
                                        </p:tgtEl>
                                      </p:cBhvr>
                                    </p:animEffect>
                                    <p:set>
                                      <p:cBhvr>
                                        <p:cTn id="28" dur="1" fill="hold">
                                          <p:stCondLst>
                                            <p:cond delay="1999"/>
                                          </p:stCondLst>
                                        </p:cTn>
                                        <p:tgtEl>
                                          <p:spTgt spid="5591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9109">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910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body" idx="1"/>
          </p:nvPr>
        </p:nvSpPr>
        <p:spPr>
          <a:xfrm>
            <a:off x="685800" y="1447800"/>
            <a:ext cx="7772400" cy="5029200"/>
          </a:xfrm>
        </p:spPr>
        <p:txBody>
          <a:bodyPr/>
          <a:lstStyle/>
          <a:p>
            <a:pPr>
              <a:lnSpc>
                <a:spcPct val="90000"/>
              </a:lnSpc>
              <a:spcAft>
                <a:spcPct val="25000"/>
              </a:spcAft>
            </a:pPr>
            <a:r>
              <a:rPr lang="en-US" sz="2400"/>
              <a:t>Characterized by replacement of the normal lobules of the sebaceous glands by large anaplastic cells with foamy cytoplasm</a:t>
            </a:r>
          </a:p>
          <a:p>
            <a:pPr>
              <a:lnSpc>
                <a:spcPct val="90000"/>
              </a:lnSpc>
            </a:pPr>
            <a:r>
              <a:rPr lang="en-US" sz="2400"/>
              <a:t>Four histopathologic patterns: lobular, comedocarcinoma, papillary, and mixed.</a:t>
            </a:r>
          </a:p>
          <a:p>
            <a:pPr>
              <a:lnSpc>
                <a:spcPct val="90000"/>
              </a:lnSpc>
            </a:pPr>
            <a:r>
              <a:rPr lang="en-US" sz="2400"/>
              <a:t>Collect a frozen section and apply oil red-O stain</a:t>
            </a:r>
          </a:p>
          <a:p>
            <a:pPr>
              <a:lnSpc>
                <a:spcPct val="90000"/>
              </a:lnSpc>
            </a:pPr>
            <a:r>
              <a:rPr lang="en-US" sz="2400"/>
              <a:t>Immunohistochemistry (EMA, Cam 5.2, BRST-1) can be helpful to differentiate from basal and squamous cell carcinoma. </a:t>
            </a:r>
          </a:p>
          <a:p>
            <a:pPr>
              <a:lnSpc>
                <a:spcPct val="90000"/>
              </a:lnSpc>
            </a:pPr>
            <a:r>
              <a:rPr lang="en-US" sz="2400"/>
              <a:t>Ability to exhibit intraepithelial spread into eyelid epidermis and conjunctival epithelium (pagetoid spread)</a:t>
            </a:r>
          </a:p>
          <a:p>
            <a:pPr>
              <a:lnSpc>
                <a:spcPct val="90000"/>
              </a:lnSpc>
            </a:pPr>
            <a:r>
              <a:rPr lang="en-US" sz="2400"/>
              <a:t>Appear to arise de novo</a:t>
            </a:r>
          </a:p>
          <a:p>
            <a:pPr>
              <a:lnSpc>
                <a:spcPct val="90000"/>
              </a:lnSpc>
            </a:pPr>
            <a:r>
              <a:rPr lang="en-US" sz="2400"/>
              <a:t>May be a relationship with HPV</a:t>
            </a:r>
          </a:p>
        </p:txBody>
      </p:sp>
      <p:sp>
        <p:nvSpPr>
          <p:cNvPr id="608259" name="Rectangle 3"/>
          <p:cNvSpPr>
            <a:spLocks noGrp="1" noChangeArrowheads="1"/>
          </p:cNvSpPr>
          <p:nvPr>
            <p:ph type="title"/>
          </p:nvPr>
        </p:nvSpPr>
        <p:spPr>
          <a:xfrm>
            <a:off x="685800" y="228600"/>
            <a:ext cx="7772400" cy="1143000"/>
          </a:xfrm>
          <a:noFill/>
          <a:ln/>
        </p:spPr>
        <p:txBody>
          <a:bodyPr/>
          <a:lstStyle/>
          <a:p>
            <a:r>
              <a:rPr lang="en-US" b="1">
                <a:latin typeface="Times New Roman" pitchFamily="18" charset="0"/>
              </a:rPr>
              <a:t>Pathology and Pathogenesis</a:t>
            </a:r>
          </a:p>
        </p:txBody>
      </p:sp>
      <p:pic>
        <p:nvPicPr>
          <p:cNvPr id="608260" name="Picture 4" descr="te08-1967 sebaceous carcinoma 20 x H and E atypical cells with mitosis"/>
          <p:cNvPicPr>
            <a:picLocks noChangeAspect="1" noChangeArrowheads="1"/>
          </p:cNvPicPr>
          <p:nvPr/>
        </p:nvPicPr>
        <p:blipFill>
          <a:blip r:embed="rId3"/>
          <a:srcRect/>
          <a:stretch>
            <a:fillRect/>
          </a:stretch>
        </p:blipFill>
        <p:spPr bwMode="auto">
          <a:xfrm>
            <a:off x="1066800" y="1219200"/>
            <a:ext cx="7162800" cy="5372100"/>
          </a:xfrm>
          <a:prstGeom prst="rect">
            <a:avLst/>
          </a:prstGeom>
          <a:noFill/>
        </p:spPr>
      </p:pic>
      <p:pic>
        <p:nvPicPr>
          <p:cNvPr id="608261" name="Picture 5" descr="oilredo2"/>
          <p:cNvPicPr>
            <a:picLocks noChangeAspect="1" noChangeArrowheads="1"/>
          </p:cNvPicPr>
          <p:nvPr/>
        </p:nvPicPr>
        <p:blipFill>
          <a:blip r:embed="rId4"/>
          <a:srcRect/>
          <a:stretch>
            <a:fillRect/>
          </a:stretch>
        </p:blipFill>
        <p:spPr bwMode="auto">
          <a:xfrm>
            <a:off x="2182813" y="1295400"/>
            <a:ext cx="4598987" cy="51816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82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82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608260"/>
                                        </p:tgtEl>
                                      </p:cBhvr>
                                    </p:animEffect>
                                    <p:set>
                                      <p:cBhvr>
                                        <p:cTn id="15" dur="1" fill="hold">
                                          <p:stCondLst>
                                            <p:cond delay="1999"/>
                                          </p:stCondLst>
                                        </p:cTn>
                                        <p:tgtEl>
                                          <p:spTgt spid="60826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08258">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08258">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0826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608261"/>
                                        </p:tgtEl>
                                      </p:cBhvr>
                                    </p:animEffect>
                                    <p:set>
                                      <p:cBhvr>
                                        <p:cTn id="32" dur="1" fill="hold">
                                          <p:stCondLst>
                                            <p:cond delay="1999"/>
                                          </p:stCondLst>
                                        </p:cTn>
                                        <p:tgtEl>
                                          <p:spTgt spid="60826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08258">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08258">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08258">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082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58"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body" idx="1"/>
          </p:nvPr>
        </p:nvSpPr>
        <p:spPr>
          <a:xfrm>
            <a:off x="762000" y="1524000"/>
            <a:ext cx="7772400" cy="4876800"/>
          </a:xfrm>
        </p:spPr>
        <p:txBody>
          <a:bodyPr/>
          <a:lstStyle/>
          <a:p>
            <a:pPr>
              <a:spcAft>
                <a:spcPct val="25000"/>
              </a:spcAft>
            </a:pPr>
            <a:r>
              <a:rPr lang="en-US" sz="2800" dirty="0"/>
              <a:t>Primary </a:t>
            </a:r>
            <a:r>
              <a:rPr lang="en-US" sz="2800" dirty="0" err="1"/>
              <a:t>excisional</a:t>
            </a:r>
            <a:r>
              <a:rPr lang="en-US" sz="2800" dirty="0"/>
              <a:t> biopsy/excision with </a:t>
            </a:r>
            <a:r>
              <a:rPr lang="en-US" sz="2800" dirty="0" err="1"/>
              <a:t>cryotherapy</a:t>
            </a:r>
            <a:endParaRPr lang="en-US" sz="2800" dirty="0"/>
          </a:p>
          <a:p>
            <a:pPr>
              <a:spcAft>
                <a:spcPct val="25000"/>
              </a:spcAft>
            </a:pPr>
            <a:r>
              <a:rPr lang="en-US" sz="2800" dirty="0"/>
              <a:t>Incisional biopsy (establish diagnosis for more advanced primary lesions</a:t>
            </a:r>
            <a:r>
              <a:rPr lang="en-US" sz="2800" dirty="0" smtClean="0"/>
              <a:t>)-full thickness eyelid</a:t>
            </a:r>
            <a:endParaRPr lang="en-US" sz="2800" dirty="0"/>
          </a:p>
          <a:p>
            <a:r>
              <a:rPr lang="en-US" sz="2800" dirty="0"/>
              <a:t>Frozen Sections or </a:t>
            </a:r>
            <a:r>
              <a:rPr lang="en-US" sz="2800" dirty="0" err="1"/>
              <a:t>Mohs</a:t>
            </a:r>
            <a:endParaRPr lang="en-US" sz="2800" dirty="0"/>
          </a:p>
          <a:p>
            <a:r>
              <a:rPr lang="en-US" sz="2800" dirty="0"/>
              <a:t>Map Biopsies with </a:t>
            </a:r>
            <a:r>
              <a:rPr lang="en-US" sz="2800" dirty="0" err="1"/>
              <a:t>cryotherapy</a:t>
            </a:r>
            <a:endParaRPr lang="en-US" sz="2800" dirty="0"/>
          </a:p>
          <a:p>
            <a:r>
              <a:rPr lang="en-US" sz="2800" dirty="0"/>
              <a:t>Eyelid and </a:t>
            </a:r>
            <a:r>
              <a:rPr lang="en-US" sz="2800" dirty="0" err="1"/>
              <a:t>Conjunctival</a:t>
            </a:r>
            <a:r>
              <a:rPr lang="en-US" sz="2800" dirty="0"/>
              <a:t> Reconstruction</a:t>
            </a:r>
          </a:p>
          <a:p>
            <a:r>
              <a:rPr lang="en-US" sz="2800" dirty="0"/>
              <a:t>Topical Chemotherapy</a:t>
            </a:r>
          </a:p>
          <a:p>
            <a:r>
              <a:rPr lang="en-US" sz="2800" dirty="0"/>
              <a:t>Orbital </a:t>
            </a:r>
            <a:r>
              <a:rPr lang="en-US" sz="2800" dirty="0" err="1"/>
              <a:t>Exenteration</a:t>
            </a:r>
            <a:endParaRPr lang="en-US" sz="2800" dirty="0"/>
          </a:p>
        </p:txBody>
      </p:sp>
      <p:sp>
        <p:nvSpPr>
          <p:cNvPr id="610307" name="Rectangle 3"/>
          <p:cNvSpPr>
            <a:spLocks noGrp="1" noChangeArrowheads="1"/>
          </p:cNvSpPr>
          <p:nvPr>
            <p:ph type="title"/>
          </p:nvPr>
        </p:nvSpPr>
        <p:spPr>
          <a:xfrm>
            <a:off x="685800" y="228600"/>
            <a:ext cx="7772400" cy="1143000"/>
          </a:xfrm>
          <a:noFill/>
          <a:ln/>
        </p:spPr>
        <p:txBody>
          <a:bodyPr/>
          <a:lstStyle/>
          <a:p>
            <a:r>
              <a:rPr lang="en-US" b="1">
                <a:latin typeface="Times New Roman" pitchFamily="18" charset="0"/>
              </a:rPr>
              <a:t>Management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03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03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03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03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03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03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body" idx="1"/>
          </p:nvPr>
        </p:nvSpPr>
        <p:spPr>
          <a:xfrm>
            <a:off x="304800" y="1295400"/>
            <a:ext cx="8534400" cy="5257800"/>
          </a:xfrm>
        </p:spPr>
        <p:txBody>
          <a:bodyPr/>
          <a:lstStyle/>
          <a:p>
            <a:pPr>
              <a:spcAft>
                <a:spcPct val="25000"/>
              </a:spcAft>
            </a:pPr>
            <a:r>
              <a:rPr lang="en-US" sz="2400" dirty="0"/>
              <a:t>Varies with extent of disease and the type of treatment employed</a:t>
            </a:r>
          </a:p>
          <a:p>
            <a:pPr>
              <a:spcAft>
                <a:spcPct val="25000"/>
              </a:spcAft>
            </a:pPr>
            <a:r>
              <a:rPr lang="en-US" sz="2400" dirty="0"/>
              <a:t>Worse prognosis = vascular, lymphatic, and orbital invasion; both eyelids involved; poor differentiation; </a:t>
            </a:r>
            <a:r>
              <a:rPr lang="en-US" sz="2400" dirty="0" err="1"/>
              <a:t>multicentric</a:t>
            </a:r>
            <a:r>
              <a:rPr lang="en-US" sz="2400" dirty="0"/>
              <a:t> </a:t>
            </a:r>
            <a:r>
              <a:rPr lang="en-US" sz="2400" dirty="0" smtClean="0"/>
              <a:t>origin</a:t>
            </a:r>
            <a:r>
              <a:rPr lang="en-US" sz="2400" dirty="0"/>
              <a:t>; duration of symptoms &gt; 6 months; tumor diameter &gt; 10 mm; highly infiltrative pattern and </a:t>
            </a:r>
            <a:r>
              <a:rPr lang="en-US" sz="2400" dirty="0" err="1"/>
              <a:t>pagetoid</a:t>
            </a:r>
            <a:r>
              <a:rPr lang="en-US" sz="2400" dirty="0"/>
              <a:t> invasion</a:t>
            </a:r>
          </a:p>
          <a:p>
            <a:pPr>
              <a:spcAft>
                <a:spcPct val="25000"/>
              </a:spcAft>
            </a:pPr>
            <a:r>
              <a:rPr lang="en-US" sz="2400" dirty="0"/>
              <a:t>Reported local recurrence rates range from 9 - 36%.</a:t>
            </a:r>
          </a:p>
          <a:p>
            <a:pPr>
              <a:spcAft>
                <a:spcPct val="25000"/>
              </a:spcAft>
            </a:pPr>
            <a:r>
              <a:rPr lang="en-US" sz="2400" dirty="0"/>
              <a:t>Local recurrence tends to occur within 5 years</a:t>
            </a:r>
          </a:p>
          <a:p>
            <a:pPr>
              <a:spcAft>
                <a:spcPct val="25000"/>
              </a:spcAft>
            </a:pPr>
            <a:r>
              <a:rPr lang="en-US" sz="2400" dirty="0"/>
              <a:t>Metastasis occurs in 14 - 25%.</a:t>
            </a:r>
          </a:p>
          <a:p>
            <a:pPr>
              <a:spcAft>
                <a:spcPct val="25000"/>
              </a:spcAft>
            </a:pPr>
            <a:r>
              <a:rPr lang="en-US" sz="2400" dirty="0" err="1"/>
              <a:t>Periocular</a:t>
            </a:r>
            <a:r>
              <a:rPr lang="en-US" sz="2400" dirty="0"/>
              <a:t> mortality 9 - 15%</a:t>
            </a:r>
          </a:p>
          <a:p>
            <a:pPr>
              <a:spcAft>
                <a:spcPct val="25000"/>
              </a:spcAft>
            </a:pPr>
            <a:r>
              <a:rPr lang="en-US" sz="2400" dirty="0"/>
              <a:t>5 year mortality rate for patients with metastatic disease is reportedly 50-67%.</a:t>
            </a:r>
          </a:p>
        </p:txBody>
      </p:sp>
      <p:sp>
        <p:nvSpPr>
          <p:cNvPr id="612355" name="Rectangle 3"/>
          <p:cNvSpPr>
            <a:spLocks noGrp="1" noChangeArrowheads="1"/>
          </p:cNvSpPr>
          <p:nvPr>
            <p:ph type="title"/>
          </p:nvPr>
        </p:nvSpPr>
        <p:spPr>
          <a:xfrm>
            <a:off x="685800" y="76200"/>
            <a:ext cx="7772400" cy="1143000"/>
          </a:xfrm>
          <a:noFill/>
          <a:ln/>
        </p:spPr>
        <p:txBody>
          <a:bodyPr/>
          <a:lstStyle/>
          <a:p>
            <a:r>
              <a:rPr lang="en-US" b="1">
                <a:latin typeface="Times New Roman" pitchFamily="18" charset="0"/>
              </a:rPr>
              <a:t>Prognosis</a:t>
            </a:r>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effectLst>
                  <a:outerShdw blurRad="38100" dist="38100" dir="2700000" algn="tl">
                    <a:srgbClr val="000000"/>
                  </a:outerShdw>
                </a:effectLst>
              </a:rPr>
              <a:t>History</a:t>
            </a:r>
            <a:endParaRPr lang="en-US"/>
          </a:p>
        </p:txBody>
      </p:sp>
      <p:sp>
        <p:nvSpPr>
          <p:cNvPr id="25603" name="Rectangle 3"/>
          <p:cNvSpPr>
            <a:spLocks noGrp="1" noChangeArrowheads="1"/>
          </p:cNvSpPr>
          <p:nvPr>
            <p:ph type="body" idx="1"/>
          </p:nvPr>
        </p:nvSpPr>
        <p:spPr>
          <a:xfrm>
            <a:off x="685800" y="1981200"/>
            <a:ext cx="7848600" cy="4191000"/>
          </a:xfrm>
        </p:spPr>
        <p:txBody>
          <a:bodyPr/>
          <a:lstStyle/>
          <a:p>
            <a:r>
              <a:rPr lang="en-US" sz="2800" dirty="0"/>
              <a:t>29 Year old </a:t>
            </a:r>
            <a:r>
              <a:rPr lang="en-US" sz="2800" dirty="0" smtClean="0"/>
              <a:t>male was </a:t>
            </a:r>
            <a:r>
              <a:rPr lang="en-US" sz="2800" dirty="0"/>
              <a:t>referred </a:t>
            </a:r>
            <a:r>
              <a:rPr lang="en-US" sz="2800" dirty="0" smtClean="0"/>
              <a:t>for </a:t>
            </a:r>
            <a:r>
              <a:rPr lang="en-US" sz="2800" dirty="0"/>
              <a:t>suspected primary acquired </a:t>
            </a:r>
            <a:r>
              <a:rPr lang="en-US" sz="2800" dirty="0" err="1"/>
              <a:t>melanosis</a:t>
            </a:r>
            <a:r>
              <a:rPr lang="en-US" sz="2800" dirty="0"/>
              <a:t> in the right </a:t>
            </a:r>
            <a:r>
              <a:rPr lang="en-US" sz="2800" dirty="0" smtClean="0"/>
              <a:t>eye</a:t>
            </a:r>
          </a:p>
          <a:p>
            <a:r>
              <a:rPr lang="en-US" sz="2800" dirty="0" smtClean="0"/>
              <a:t>History of </a:t>
            </a:r>
            <a:r>
              <a:rPr lang="en-US" sz="2800" dirty="0" err="1" smtClean="0"/>
              <a:t>pingueculitis</a:t>
            </a:r>
            <a:r>
              <a:rPr lang="en-US" sz="2800" dirty="0" smtClean="0"/>
              <a:t> OD and keratoconus OS</a:t>
            </a:r>
            <a:endParaRPr lang="en-US" sz="2800" dirty="0"/>
          </a:p>
          <a:p>
            <a:r>
              <a:rPr lang="en-US" sz="2800" dirty="0" smtClean="0"/>
              <a:t>The patient </a:t>
            </a:r>
            <a:r>
              <a:rPr lang="en-US" sz="2800" dirty="0"/>
              <a:t>did not remember if the lesion had pre-existed, or if it had changed</a:t>
            </a:r>
          </a:p>
          <a:p>
            <a:r>
              <a:rPr lang="en-US" sz="2800" dirty="0" smtClean="0"/>
              <a:t>The  </a:t>
            </a:r>
            <a:r>
              <a:rPr lang="en-US" sz="2800" dirty="0"/>
              <a:t>main complaint was: a dry, “scratchy” feeling, redness, and watery eyes OU in the morning. </a:t>
            </a:r>
          </a:p>
          <a:p>
            <a:endParaRPr lang="en-US" sz="2800"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smtClean="0"/>
          </a:p>
        </p:txBody>
      </p:sp>
      <p:pic>
        <p:nvPicPr>
          <p:cNvPr id="9219" name="Content Placeholder 3" descr="Sauerbrey 010908 OS 14.jpg"/>
          <p:cNvPicPr>
            <a:picLocks noGrp="1" noChangeAspect="1"/>
          </p:cNvPicPr>
          <p:nvPr>
            <p:ph idx="1"/>
          </p:nvPr>
        </p:nvPicPr>
        <p:blipFill>
          <a:blip r:embed="rId2"/>
          <a:srcRect/>
          <a:stretch>
            <a:fillRect/>
          </a:stretch>
        </p:blipFill>
        <p:spPr>
          <a:xfrm>
            <a:off x="1828800" y="2146300"/>
            <a:ext cx="5486400" cy="3784600"/>
          </a:xfrm>
        </p:spPr>
      </p:pic>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 </a:t>
            </a:r>
          </a:p>
        </p:txBody>
      </p:sp>
      <p:sp>
        <p:nvSpPr>
          <p:cNvPr id="19459" name="Rectangle 3"/>
          <p:cNvSpPr>
            <a:spLocks noGrp="1" noChangeArrowheads="1"/>
          </p:cNvSpPr>
          <p:nvPr>
            <p:ph type="body" idx="1"/>
          </p:nvPr>
        </p:nvSpPr>
        <p:spPr/>
        <p:txBody>
          <a:bodyPr/>
          <a:lstStyle/>
          <a:p>
            <a:endParaRPr lang="en-US" dirty="0"/>
          </a:p>
        </p:txBody>
      </p:sp>
      <p:pic>
        <p:nvPicPr>
          <p:cNvPr id="5" name="Picture 4" descr="Untitled1.jpg"/>
          <p:cNvPicPr>
            <a:picLocks noChangeAspect="1"/>
          </p:cNvPicPr>
          <p:nvPr/>
        </p:nvPicPr>
        <p:blipFill>
          <a:blip r:embed="rId3"/>
          <a:stretch>
            <a:fillRect/>
          </a:stretch>
        </p:blipFill>
        <p:spPr>
          <a:xfrm>
            <a:off x="304800" y="228600"/>
            <a:ext cx="8534400" cy="6400800"/>
          </a:xfrm>
          <a:prstGeom prst="rect">
            <a:avLst/>
          </a:prstGeom>
        </p:spPr>
      </p:pic>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Pathology</a:t>
            </a:r>
          </a:p>
        </p:txBody>
      </p:sp>
      <p:sp>
        <p:nvSpPr>
          <p:cNvPr id="24579" name="Rectangle 3"/>
          <p:cNvSpPr>
            <a:spLocks noGrp="1" noChangeArrowheads="1"/>
          </p:cNvSpPr>
          <p:nvPr>
            <p:ph type="body" idx="1"/>
          </p:nvPr>
        </p:nvSpPr>
        <p:spPr/>
        <p:txBody>
          <a:bodyPr/>
          <a:lstStyle/>
          <a:p>
            <a:r>
              <a:rPr lang="en-US" dirty="0"/>
              <a:t>“Atypical </a:t>
            </a:r>
            <a:r>
              <a:rPr lang="en-US" dirty="0" err="1"/>
              <a:t>melanocytic</a:t>
            </a:r>
            <a:r>
              <a:rPr lang="en-US" dirty="0"/>
              <a:t> proliferation present in a background of a </a:t>
            </a:r>
            <a:r>
              <a:rPr lang="en-US" dirty="0" err="1"/>
              <a:t>conjunctival</a:t>
            </a:r>
            <a:r>
              <a:rPr lang="en-US" dirty="0"/>
              <a:t> nevus most consistent with malignant melanoma, in situ and invasive”</a:t>
            </a:r>
          </a:p>
          <a:p>
            <a:r>
              <a:rPr lang="en-US" dirty="0"/>
              <a:t>0.28 mm depth of invasion</a:t>
            </a:r>
          </a:p>
          <a:p>
            <a:r>
              <a:rPr lang="en-US" dirty="0"/>
              <a:t>Prominent </a:t>
            </a:r>
            <a:r>
              <a:rPr lang="en-US" dirty="0" err="1" smtClean="0"/>
              <a:t>lymphoplasmacytic</a:t>
            </a:r>
            <a:r>
              <a:rPr lang="en-US" dirty="0" smtClean="0"/>
              <a:t> </a:t>
            </a:r>
            <a:r>
              <a:rPr lang="en-US" dirty="0"/>
              <a:t>infiltrate </a:t>
            </a:r>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021" name="Picture 5" descr="melanomaslide4"/>
          <p:cNvPicPr>
            <a:picLocks noChangeAspect="1" noChangeArrowheads="1"/>
          </p:cNvPicPr>
          <p:nvPr/>
        </p:nvPicPr>
        <p:blipFill>
          <a:blip r:embed="rId2"/>
          <a:srcRect/>
          <a:stretch>
            <a:fillRect/>
          </a:stretch>
        </p:blipFill>
        <p:spPr bwMode="auto">
          <a:xfrm>
            <a:off x="0" y="642938"/>
            <a:ext cx="9144000" cy="6215062"/>
          </a:xfrm>
          <a:prstGeom prst="rect">
            <a:avLst/>
          </a:prstGeom>
          <a:noFill/>
        </p:spPr>
      </p:pic>
      <p:sp>
        <p:nvSpPr>
          <p:cNvPr id="86018" name="Rectangle 2"/>
          <p:cNvSpPr>
            <a:spLocks noGrp="1" noChangeArrowheads="1"/>
          </p:cNvSpPr>
          <p:nvPr>
            <p:ph type="title"/>
          </p:nvPr>
        </p:nvSpPr>
        <p:spPr>
          <a:xfrm>
            <a:off x="609600" y="0"/>
            <a:ext cx="7772400" cy="1143000"/>
          </a:xfrm>
        </p:spPr>
        <p:txBody>
          <a:bodyPr/>
          <a:lstStyle/>
          <a:p>
            <a:r>
              <a:rPr lang="en-US">
                <a:effectLst>
                  <a:outerShdw blurRad="38100" dist="38100" dir="2700000" algn="tl">
                    <a:srgbClr val="000000"/>
                  </a:outerShdw>
                </a:effectLst>
              </a:rPr>
              <a:t>Pathology</a:t>
            </a:r>
            <a:endParaRPr lang="en-US"/>
          </a:p>
        </p:txBody>
      </p:sp>
      <p:sp>
        <p:nvSpPr>
          <p:cNvPr id="86019" name="Rectangle 3"/>
          <p:cNvSpPr>
            <a:spLocks noGrp="1" noChangeArrowheads="1"/>
          </p:cNvSpPr>
          <p:nvPr>
            <p:ph type="body" idx="1"/>
          </p:nvPr>
        </p:nvSpPr>
        <p:spPr/>
        <p:txBody>
          <a:bodyPr/>
          <a:lstStyle/>
          <a:p>
            <a:endParaRPr lang="en-US"/>
          </a:p>
        </p:txBody>
      </p: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p:txBody>
          <a:bodyPr/>
          <a:lstStyle/>
          <a:p>
            <a:endParaRPr lang="en-US"/>
          </a:p>
        </p:txBody>
      </p:sp>
      <p:pic>
        <p:nvPicPr>
          <p:cNvPr id="87044" name="Picture 4" descr="Melanomaslide"/>
          <p:cNvPicPr>
            <a:picLocks noChangeAspect="1" noChangeArrowheads="1"/>
          </p:cNvPicPr>
          <p:nvPr/>
        </p:nvPicPr>
        <p:blipFill>
          <a:blip r:embed="rId3"/>
          <a:srcRect/>
          <a:stretch>
            <a:fillRect/>
          </a:stretch>
        </p:blipFill>
        <p:spPr bwMode="auto">
          <a:xfrm>
            <a:off x="0" y="1301750"/>
            <a:ext cx="9144000" cy="5556250"/>
          </a:xfrm>
          <a:prstGeom prst="rect">
            <a:avLst/>
          </a:prstGeom>
          <a:noFill/>
        </p:spPr>
      </p:pic>
      <p:sp>
        <p:nvSpPr>
          <p:cNvPr id="87042" name="Rectangle 2"/>
          <p:cNvSpPr>
            <a:spLocks noGrp="1" noChangeArrowheads="1"/>
          </p:cNvSpPr>
          <p:nvPr>
            <p:ph type="title"/>
          </p:nvPr>
        </p:nvSpPr>
        <p:spPr>
          <a:xfrm>
            <a:off x="609600" y="304800"/>
            <a:ext cx="7772400" cy="1143000"/>
          </a:xfrm>
        </p:spPr>
        <p:txBody>
          <a:bodyPr/>
          <a:lstStyle/>
          <a:p>
            <a:r>
              <a:rPr lang="en-US" dirty="0"/>
              <a:t>Pathology</a:t>
            </a:r>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Malignant melanoma</a:t>
            </a:r>
          </a:p>
        </p:txBody>
      </p:sp>
      <p:sp>
        <p:nvSpPr>
          <p:cNvPr id="79875" name="Rectangle 3"/>
          <p:cNvSpPr>
            <a:spLocks noGrp="1" noChangeArrowheads="1"/>
          </p:cNvSpPr>
          <p:nvPr>
            <p:ph type="body" idx="1"/>
          </p:nvPr>
        </p:nvSpPr>
        <p:spPr/>
        <p:txBody>
          <a:bodyPr/>
          <a:lstStyle/>
          <a:p>
            <a:r>
              <a:rPr lang="en-US" dirty="0"/>
              <a:t>1/40 as common as </a:t>
            </a:r>
            <a:r>
              <a:rPr lang="en-US" dirty="0" err="1"/>
              <a:t>choroidal</a:t>
            </a:r>
            <a:r>
              <a:rPr lang="en-US" dirty="0"/>
              <a:t> melanoma and 500 times less common than </a:t>
            </a:r>
            <a:r>
              <a:rPr lang="en-US" dirty="0" err="1"/>
              <a:t>cutaneous</a:t>
            </a:r>
            <a:r>
              <a:rPr lang="en-US" dirty="0"/>
              <a:t> melanoma</a:t>
            </a:r>
          </a:p>
          <a:p>
            <a:r>
              <a:rPr lang="en-US" dirty="0"/>
              <a:t>Affects 0.2 to 0.8 / million C</a:t>
            </a:r>
            <a:r>
              <a:rPr lang="en-US" dirty="0" smtClean="0"/>
              <a:t>aucasians</a:t>
            </a:r>
            <a:endParaRPr lang="en-US" dirty="0"/>
          </a:p>
          <a:p>
            <a:r>
              <a:rPr lang="en-US" dirty="0"/>
              <a:t>Incidence may be rising as </a:t>
            </a:r>
            <a:r>
              <a:rPr lang="en-US" dirty="0" err="1"/>
              <a:t>cutaneous</a:t>
            </a:r>
            <a:r>
              <a:rPr lang="en-US" dirty="0"/>
              <a:t> melanoma rates increase</a:t>
            </a:r>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971800" y="304800"/>
            <a:ext cx="5715000" cy="1143000"/>
          </a:xfrm>
        </p:spPr>
        <p:txBody>
          <a:bodyPr/>
          <a:lstStyle/>
          <a:p>
            <a:r>
              <a:rPr lang="en-US" dirty="0"/>
              <a:t>Origin of Melanoma</a:t>
            </a:r>
          </a:p>
        </p:txBody>
      </p:sp>
      <p:sp>
        <p:nvSpPr>
          <p:cNvPr id="5127" name="Text Box 7"/>
          <p:cNvSpPr txBox="1">
            <a:spLocks noChangeArrowheads="1"/>
          </p:cNvSpPr>
          <p:nvPr/>
        </p:nvSpPr>
        <p:spPr bwMode="auto">
          <a:xfrm>
            <a:off x="2895600" y="2052638"/>
            <a:ext cx="1876425" cy="457200"/>
          </a:xfrm>
          <a:prstGeom prst="rect">
            <a:avLst/>
          </a:prstGeom>
          <a:noFill/>
          <a:ln w="9525">
            <a:noFill/>
            <a:miter lim="800000"/>
            <a:headEnd/>
            <a:tailEnd/>
          </a:ln>
        </p:spPr>
        <p:txBody>
          <a:bodyPr wrap="none">
            <a:spAutoFit/>
          </a:bodyPr>
          <a:lstStyle/>
          <a:p>
            <a:r>
              <a:rPr lang="en-US">
                <a:effectLst/>
              </a:rPr>
              <a:t>PAM: 50-75%</a:t>
            </a:r>
          </a:p>
        </p:txBody>
      </p:sp>
      <p:sp>
        <p:nvSpPr>
          <p:cNvPr id="5128" name="Text Box 8"/>
          <p:cNvSpPr txBox="1">
            <a:spLocks noChangeArrowheads="1"/>
          </p:cNvSpPr>
          <p:nvPr/>
        </p:nvSpPr>
        <p:spPr bwMode="auto">
          <a:xfrm>
            <a:off x="2879725" y="4157663"/>
            <a:ext cx="1628775" cy="457200"/>
          </a:xfrm>
          <a:prstGeom prst="rect">
            <a:avLst/>
          </a:prstGeom>
          <a:noFill/>
          <a:ln w="9525">
            <a:noFill/>
            <a:miter lim="800000"/>
            <a:headEnd/>
            <a:tailEnd/>
          </a:ln>
        </p:spPr>
        <p:txBody>
          <a:bodyPr wrap="none">
            <a:spAutoFit/>
          </a:bodyPr>
          <a:lstStyle/>
          <a:p>
            <a:r>
              <a:rPr lang="en-US">
                <a:effectLst/>
              </a:rPr>
              <a:t>Nevus: 25%</a:t>
            </a:r>
          </a:p>
        </p:txBody>
      </p:sp>
      <p:sp>
        <p:nvSpPr>
          <p:cNvPr id="5129" name="Text Box 9"/>
          <p:cNvSpPr txBox="1">
            <a:spLocks noChangeArrowheads="1"/>
          </p:cNvSpPr>
          <p:nvPr/>
        </p:nvSpPr>
        <p:spPr bwMode="auto">
          <a:xfrm>
            <a:off x="2803525" y="6138863"/>
            <a:ext cx="1990725" cy="457200"/>
          </a:xfrm>
          <a:prstGeom prst="rect">
            <a:avLst/>
          </a:prstGeom>
          <a:noFill/>
          <a:ln w="9525">
            <a:noFill/>
            <a:miter lim="800000"/>
            <a:headEnd/>
            <a:tailEnd/>
          </a:ln>
        </p:spPr>
        <p:txBody>
          <a:bodyPr wrap="none">
            <a:spAutoFit/>
          </a:bodyPr>
          <a:lstStyle/>
          <a:p>
            <a:r>
              <a:rPr lang="en-US">
                <a:effectLst/>
              </a:rPr>
              <a:t>De Novo: 15%</a:t>
            </a:r>
          </a:p>
        </p:txBody>
      </p:sp>
      <p:pic>
        <p:nvPicPr>
          <p:cNvPr id="10" name="Picture 9" descr="Untitled4.jpg"/>
          <p:cNvPicPr>
            <a:picLocks noChangeAspect="1"/>
          </p:cNvPicPr>
          <p:nvPr/>
        </p:nvPicPr>
        <p:blipFill>
          <a:blip r:embed="rId3"/>
          <a:stretch>
            <a:fillRect/>
          </a:stretch>
        </p:blipFill>
        <p:spPr>
          <a:xfrm>
            <a:off x="0" y="0"/>
            <a:ext cx="2603500" cy="2667000"/>
          </a:xfrm>
          <a:prstGeom prst="rect">
            <a:avLst/>
          </a:prstGeom>
        </p:spPr>
      </p:pic>
      <p:pic>
        <p:nvPicPr>
          <p:cNvPr id="11" name="Picture 10" descr="Untitled5.jpg"/>
          <p:cNvPicPr>
            <a:picLocks noChangeAspect="1"/>
          </p:cNvPicPr>
          <p:nvPr/>
        </p:nvPicPr>
        <p:blipFill>
          <a:blip r:embed="rId4"/>
          <a:stretch>
            <a:fillRect/>
          </a:stretch>
        </p:blipFill>
        <p:spPr>
          <a:xfrm>
            <a:off x="0" y="2743200"/>
            <a:ext cx="2590800" cy="2146300"/>
          </a:xfrm>
          <a:prstGeom prst="rect">
            <a:avLst/>
          </a:prstGeom>
        </p:spPr>
      </p:pic>
      <p:pic>
        <p:nvPicPr>
          <p:cNvPr id="12" name="Picture 11" descr="Untitled6.jpg"/>
          <p:cNvPicPr>
            <a:picLocks noChangeAspect="1"/>
          </p:cNvPicPr>
          <p:nvPr/>
        </p:nvPicPr>
        <p:blipFill>
          <a:blip r:embed="rId5"/>
          <a:stretch>
            <a:fillRect/>
          </a:stretch>
        </p:blipFill>
        <p:spPr>
          <a:xfrm>
            <a:off x="0" y="4953000"/>
            <a:ext cx="2590800" cy="1739900"/>
          </a:xfrm>
          <a:prstGeom prst="rect">
            <a:avLst/>
          </a:prstGeom>
        </p:spPr>
      </p:pic>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Pigmented </a:t>
            </a:r>
            <a:r>
              <a:rPr lang="en-US" dirty="0" err="1"/>
              <a:t>C</a:t>
            </a:r>
            <a:r>
              <a:rPr lang="en-US" dirty="0" err="1" smtClean="0"/>
              <a:t>onjunctival</a:t>
            </a:r>
            <a:r>
              <a:rPr lang="en-US" dirty="0" smtClean="0"/>
              <a:t> </a:t>
            </a:r>
            <a:r>
              <a:rPr lang="en-US" dirty="0"/>
              <a:t>L</a:t>
            </a:r>
            <a:r>
              <a:rPr lang="en-US" dirty="0" smtClean="0"/>
              <a:t>esions</a:t>
            </a:r>
            <a:endParaRPr lang="en-US" dirty="0"/>
          </a:p>
        </p:txBody>
      </p:sp>
      <p:sp>
        <p:nvSpPr>
          <p:cNvPr id="29699" name="Rectangle 3"/>
          <p:cNvSpPr>
            <a:spLocks noGrp="1" noChangeArrowheads="1"/>
          </p:cNvSpPr>
          <p:nvPr>
            <p:ph type="body" idx="1"/>
          </p:nvPr>
        </p:nvSpPr>
        <p:spPr/>
        <p:txBody>
          <a:bodyPr/>
          <a:lstStyle/>
          <a:p>
            <a:r>
              <a:rPr lang="en-US" dirty="0" smtClean="0"/>
              <a:t>Racial </a:t>
            </a:r>
            <a:r>
              <a:rPr lang="en-US" dirty="0" err="1" smtClean="0"/>
              <a:t>melanosis</a:t>
            </a:r>
            <a:r>
              <a:rPr lang="en-US" dirty="0"/>
              <a:t>: Bilateral patchy </a:t>
            </a:r>
            <a:r>
              <a:rPr lang="en-US" dirty="0" err="1"/>
              <a:t>conjunctival</a:t>
            </a:r>
            <a:r>
              <a:rPr lang="en-US" dirty="0"/>
              <a:t> pigmentation in dark </a:t>
            </a:r>
            <a:r>
              <a:rPr lang="en-US" dirty="0">
                <a:effectLst>
                  <a:outerShdw blurRad="38100" dist="38100" dir="2700000" algn="tl">
                    <a:srgbClr val="000000"/>
                  </a:outerShdw>
                </a:effectLst>
              </a:rPr>
              <a:t>skinned</a:t>
            </a:r>
            <a:r>
              <a:rPr lang="en-US" dirty="0"/>
              <a:t> pts.  Flat and patchy.  Very rare conversion to melanoma.</a:t>
            </a:r>
          </a:p>
          <a:p>
            <a:r>
              <a:rPr lang="en-US" dirty="0"/>
              <a:t>Ocular </a:t>
            </a:r>
            <a:r>
              <a:rPr lang="en-US" dirty="0" err="1"/>
              <a:t>melanocytosis</a:t>
            </a:r>
            <a:r>
              <a:rPr lang="en-US" dirty="0"/>
              <a:t>: often associated with skin pigmentation (nevus of Ota).  Slate gray </a:t>
            </a:r>
            <a:r>
              <a:rPr lang="en-US" dirty="0" err="1"/>
              <a:t>scleral</a:t>
            </a:r>
            <a:r>
              <a:rPr lang="en-US" dirty="0"/>
              <a:t> pigment. Can lead to </a:t>
            </a:r>
            <a:r>
              <a:rPr lang="en-US" i="1" dirty="0" err="1"/>
              <a:t>choroidal</a:t>
            </a:r>
            <a:r>
              <a:rPr lang="en-US" dirty="0"/>
              <a:t> melanoma.</a:t>
            </a:r>
          </a:p>
        </p:txBody>
      </p: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endParaRPr lang="en-US"/>
          </a:p>
        </p:txBody>
      </p:sp>
      <p:sp>
        <p:nvSpPr>
          <p:cNvPr id="61443" name="Rectangle 3"/>
          <p:cNvSpPr>
            <a:spLocks noGrp="1" noChangeArrowheads="1"/>
          </p:cNvSpPr>
          <p:nvPr>
            <p:ph type="body" idx="1"/>
          </p:nvPr>
        </p:nvSpPr>
        <p:spPr/>
        <p:txBody>
          <a:bodyPr/>
          <a:lstStyle/>
          <a:p>
            <a:endParaRPr lang="en-US"/>
          </a:p>
        </p:txBody>
      </p:sp>
      <p:pic>
        <p:nvPicPr>
          <p:cNvPr id="6" name="Picture 5" descr="Untitled7.jpg"/>
          <p:cNvPicPr>
            <a:picLocks noChangeAspect="1"/>
          </p:cNvPicPr>
          <p:nvPr/>
        </p:nvPicPr>
        <p:blipFill>
          <a:blip r:embed="rId3"/>
          <a:stretch>
            <a:fillRect/>
          </a:stretch>
        </p:blipFill>
        <p:spPr>
          <a:xfrm>
            <a:off x="0" y="228600"/>
            <a:ext cx="5638800" cy="4254500"/>
          </a:xfrm>
          <a:prstGeom prst="rect">
            <a:avLst/>
          </a:prstGeom>
        </p:spPr>
      </p:pic>
      <p:pic>
        <p:nvPicPr>
          <p:cNvPr id="7" name="Picture 6" descr="Untitled8.jpg"/>
          <p:cNvPicPr>
            <a:picLocks noChangeAspect="1"/>
          </p:cNvPicPr>
          <p:nvPr/>
        </p:nvPicPr>
        <p:blipFill>
          <a:blip r:embed="rId4"/>
          <a:stretch>
            <a:fillRect/>
          </a:stretch>
        </p:blipFill>
        <p:spPr>
          <a:xfrm>
            <a:off x="3200400" y="2641600"/>
            <a:ext cx="5943600" cy="4216400"/>
          </a:xfrm>
          <a:prstGeom prst="rect">
            <a:avLst/>
          </a:prstGeom>
        </p:spPr>
      </p:pic>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Pigmented </a:t>
            </a:r>
            <a:r>
              <a:rPr lang="en-US" dirty="0" err="1"/>
              <a:t>C</a:t>
            </a:r>
            <a:r>
              <a:rPr lang="en-US" dirty="0" err="1" smtClean="0"/>
              <a:t>onjunctival</a:t>
            </a:r>
            <a:r>
              <a:rPr lang="en-US" dirty="0" smtClean="0"/>
              <a:t> </a:t>
            </a:r>
            <a:r>
              <a:rPr lang="en-US" dirty="0"/>
              <a:t>L</a:t>
            </a:r>
            <a:r>
              <a:rPr lang="en-US" dirty="0" smtClean="0"/>
              <a:t>esions</a:t>
            </a:r>
            <a:endParaRPr lang="en-US" dirty="0"/>
          </a:p>
        </p:txBody>
      </p:sp>
      <p:sp>
        <p:nvSpPr>
          <p:cNvPr id="33795" name="Rectangle 3"/>
          <p:cNvSpPr>
            <a:spLocks noGrp="1" noChangeArrowheads="1"/>
          </p:cNvSpPr>
          <p:nvPr>
            <p:ph type="body" idx="1"/>
          </p:nvPr>
        </p:nvSpPr>
        <p:spPr/>
        <p:txBody>
          <a:bodyPr/>
          <a:lstStyle/>
          <a:p>
            <a:pPr>
              <a:lnSpc>
                <a:spcPct val="90000"/>
              </a:lnSpc>
            </a:pPr>
            <a:r>
              <a:rPr lang="en-US" sz="2800" dirty="0"/>
              <a:t>Primary acquired </a:t>
            </a:r>
            <a:r>
              <a:rPr lang="en-US" sz="2800" dirty="0" err="1"/>
              <a:t>melanosis</a:t>
            </a:r>
            <a:r>
              <a:rPr lang="en-US" sz="2800" dirty="0"/>
              <a:t>: </a:t>
            </a:r>
          </a:p>
          <a:p>
            <a:pPr lvl="1">
              <a:lnSpc>
                <a:spcPct val="90000"/>
              </a:lnSpc>
            </a:pPr>
            <a:r>
              <a:rPr lang="en-US" sz="2400" dirty="0"/>
              <a:t>Unilateral, flat or patchy lesions usually in middle aged, fair-skinned pts (in 36% of C</a:t>
            </a:r>
            <a:r>
              <a:rPr lang="en-US" sz="2400" dirty="0" smtClean="0"/>
              <a:t>aucasians</a:t>
            </a:r>
            <a:r>
              <a:rPr lang="en-US" sz="2400" dirty="0"/>
              <a:t>). </a:t>
            </a:r>
          </a:p>
          <a:p>
            <a:pPr lvl="1">
              <a:lnSpc>
                <a:spcPct val="90000"/>
              </a:lnSpc>
            </a:pPr>
            <a:r>
              <a:rPr lang="en-US" sz="2400" dirty="0"/>
              <a:t>PAM with </a:t>
            </a:r>
            <a:r>
              <a:rPr lang="en-US" sz="2400" dirty="0" err="1"/>
              <a:t>atypia</a:t>
            </a:r>
            <a:r>
              <a:rPr lang="en-US" sz="2400" dirty="0"/>
              <a:t> leads to melanoma in 50% of pts -- should be excised with </a:t>
            </a:r>
            <a:r>
              <a:rPr lang="en-US" sz="2400" dirty="0" err="1"/>
              <a:t>cryotherapy</a:t>
            </a:r>
            <a:r>
              <a:rPr lang="en-US" sz="2400" dirty="0"/>
              <a:t> and followed every 2-3 </a:t>
            </a:r>
            <a:r>
              <a:rPr lang="en-US" sz="2400" dirty="0" err="1"/>
              <a:t>mos</a:t>
            </a:r>
            <a:r>
              <a:rPr lang="en-US" sz="2400" dirty="0"/>
              <a:t> initially. </a:t>
            </a:r>
          </a:p>
          <a:p>
            <a:pPr lvl="2">
              <a:lnSpc>
                <a:spcPct val="90000"/>
              </a:lnSpc>
            </a:pPr>
            <a:r>
              <a:rPr lang="en-US" sz="2000" dirty="0"/>
              <a:t>Should be map-biopsied</a:t>
            </a:r>
          </a:p>
          <a:p>
            <a:pPr lvl="1">
              <a:lnSpc>
                <a:spcPct val="90000"/>
              </a:lnSpc>
            </a:pPr>
            <a:r>
              <a:rPr lang="en-US" sz="2400" dirty="0"/>
              <a:t>PAM without </a:t>
            </a:r>
            <a:r>
              <a:rPr lang="en-US" sz="2400" dirty="0" err="1"/>
              <a:t>atypia</a:t>
            </a:r>
            <a:r>
              <a:rPr lang="en-US" sz="2400" dirty="0"/>
              <a:t>: follow every 6-12 </a:t>
            </a:r>
            <a:r>
              <a:rPr lang="en-US" sz="2400" dirty="0" err="1"/>
              <a:t>mos</a:t>
            </a:r>
            <a:r>
              <a:rPr lang="en-US" sz="2400" dirty="0"/>
              <a:t> with photographs</a:t>
            </a:r>
          </a:p>
          <a:p>
            <a:pPr>
              <a:lnSpc>
                <a:spcPct val="90000"/>
              </a:lnSpc>
            </a:pPr>
            <a:endParaRPr lang="en-US" sz="2800" dirty="0"/>
          </a:p>
          <a:p>
            <a:pPr>
              <a:lnSpc>
                <a:spcPct val="90000"/>
              </a:lnSpc>
            </a:pPr>
            <a:endParaRPr lang="en-US" sz="2800" dirty="0"/>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endParaRPr lang="en-US"/>
          </a:p>
        </p:txBody>
      </p:sp>
      <p:sp>
        <p:nvSpPr>
          <p:cNvPr id="62467" name="Rectangle 3"/>
          <p:cNvSpPr>
            <a:spLocks noGrp="1" noChangeArrowheads="1"/>
          </p:cNvSpPr>
          <p:nvPr>
            <p:ph type="body" idx="1"/>
          </p:nvPr>
        </p:nvSpPr>
        <p:spPr/>
        <p:txBody>
          <a:bodyPr/>
          <a:lstStyle/>
          <a:p>
            <a:endParaRPr lang="en-US"/>
          </a:p>
        </p:txBody>
      </p:sp>
      <p:pic>
        <p:nvPicPr>
          <p:cNvPr id="5" name="Picture 4" descr="Untitled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Presentation</a:t>
            </a:r>
            <a:endParaRPr lang="en-US" dirty="0"/>
          </a:p>
        </p:txBody>
      </p:sp>
      <p:sp>
        <p:nvSpPr>
          <p:cNvPr id="3" name="Content Placeholder 2"/>
          <p:cNvSpPr>
            <a:spLocks noGrp="1"/>
          </p:cNvSpPr>
          <p:nvPr>
            <p:ph idx="1"/>
          </p:nvPr>
        </p:nvSpPr>
        <p:spPr/>
        <p:txBody>
          <a:bodyPr/>
          <a:lstStyle/>
          <a:p>
            <a:r>
              <a:rPr lang="en-US" dirty="0" smtClean="0"/>
              <a:t>47 year old man with AIDS and progressive multifocal </a:t>
            </a:r>
            <a:r>
              <a:rPr lang="en-US" dirty="0" err="1" smtClean="0"/>
              <a:t>leukoencephalopathy</a:t>
            </a:r>
            <a:r>
              <a:rPr lang="en-US" dirty="0" smtClean="0"/>
              <a:t> was referred from psychiatric hospital with a 2 day history of red eye and pain OS</a:t>
            </a:r>
          </a:p>
          <a:p>
            <a:r>
              <a:rPr lang="en-US" dirty="0" smtClean="0"/>
              <a:t>No significant past ocular history</a:t>
            </a:r>
            <a:endParaRPr lang="en-US" dirty="0"/>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Pigmented </a:t>
            </a:r>
            <a:r>
              <a:rPr lang="en-US" dirty="0" err="1"/>
              <a:t>C</a:t>
            </a:r>
            <a:r>
              <a:rPr lang="en-US" dirty="0" err="1" smtClean="0"/>
              <a:t>onjunctival</a:t>
            </a:r>
            <a:r>
              <a:rPr lang="en-US" dirty="0" smtClean="0"/>
              <a:t> </a:t>
            </a:r>
            <a:r>
              <a:rPr lang="en-US" dirty="0"/>
              <a:t>L</a:t>
            </a:r>
            <a:r>
              <a:rPr lang="en-US" dirty="0" smtClean="0"/>
              <a:t>esions</a:t>
            </a:r>
            <a:endParaRPr lang="en-US" dirty="0"/>
          </a:p>
        </p:txBody>
      </p:sp>
      <p:sp>
        <p:nvSpPr>
          <p:cNvPr id="30723" name="Rectangle 3"/>
          <p:cNvSpPr>
            <a:spLocks noGrp="1" noChangeArrowheads="1"/>
          </p:cNvSpPr>
          <p:nvPr>
            <p:ph type="body" idx="1"/>
          </p:nvPr>
        </p:nvSpPr>
        <p:spPr/>
        <p:txBody>
          <a:bodyPr/>
          <a:lstStyle/>
          <a:p>
            <a:r>
              <a:rPr lang="en-US" dirty="0" err="1"/>
              <a:t>Conjunctival</a:t>
            </a:r>
            <a:r>
              <a:rPr lang="en-US" dirty="0"/>
              <a:t> nevus: </a:t>
            </a:r>
          </a:p>
          <a:p>
            <a:pPr lvl="1"/>
            <a:r>
              <a:rPr lang="en-US" dirty="0"/>
              <a:t>U</a:t>
            </a:r>
            <a:r>
              <a:rPr lang="en-US" dirty="0" smtClean="0"/>
              <a:t>sually </a:t>
            </a:r>
            <a:r>
              <a:rPr lang="en-US" dirty="0"/>
              <a:t>presents in the first two decades of life as pigmented well-circumscribed, elevated lesion.  </a:t>
            </a:r>
          </a:p>
          <a:p>
            <a:pPr lvl="1"/>
            <a:r>
              <a:rPr lang="en-US" dirty="0"/>
              <a:t>Usually contains cysts.</a:t>
            </a:r>
          </a:p>
          <a:p>
            <a:pPr lvl="1"/>
            <a:r>
              <a:rPr lang="en-US" dirty="0"/>
              <a:t>Can be pigmented or non pigmented.</a:t>
            </a:r>
          </a:p>
          <a:p>
            <a:pPr lvl="1"/>
            <a:r>
              <a:rPr lang="en-US" dirty="0"/>
              <a:t>Pigment may increase at puberty or pregnancy</a:t>
            </a:r>
          </a:p>
          <a:p>
            <a:pPr lvl="1"/>
            <a:r>
              <a:rPr lang="en-US" dirty="0"/>
              <a:t>Fewer than 1% progression to melanoma</a:t>
            </a:r>
          </a:p>
          <a:p>
            <a:pPr lvl="1"/>
            <a:r>
              <a:rPr lang="en-US" dirty="0"/>
              <a:t>Follow with photos every 6-12 months</a:t>
            </a:r>
          </a:p>
        </p:txBody>
      </p:sp>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endParaRPr lang="en-US"/>
          </a:p>
        </p:txBody>
      </p:sp>
      <p:sp>
        <p:nvSpPr>
          <p:cNvPr id="60419" name="Rectangle 3"/>
          <p:cNvSpPr>
            <a:spLocks noGrp="1" noChangeArrowheads="1"/>
          </p:cNvSpPr>
          <p:nvPr>
            <p:ph type="body" idx="1"/>
          </p:nvPr>
        </p:nvSpPr>
        <p:spPr/>
        <p:txBody>
          <a:bodyPr/>
          <a:lstStyle/>
          <a:p>
            <a:endParaRPr lang="en-US"/>
          </a:p>
        </p:txBody>
      </p:sp>
      <p:pic>
        <p:nvPicPr>
          <p:cNvPr id="5" name="Picture 4" descr="Untitled10.jpg"/>
          <p:cNvPicPr>
            <a:picLocks noChangeAspect="1"/>
          </p:cNvPicPr>
          <p:nvPr/>
        </p:nvPicPr>
        <p:blipFill>
          <a:blip r:embed="rId3"/>
          <a:stretch>
            <a:fillRect/>
          </a:stretch>
        </p:blipFill>
        <p:spPr>
          <a:xfrm>
            <a:off x="1784350" y="0"/>
            <a:ext cx="5575300" cy="6858000"/>
          </a:xfrm>
          <a:prstGeom prst="rect">
            <a:avLst/>
          </a:prstGeom>
        </p:spPr>
      </p:pic>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Malignant Melanoma</a:t>
            </a:r>
          </a:p>
        </p:txBody>
      </p:sp>
      <p:sp>
        <p:nvSpPr>
          <p:cNvPr id="31747" name="Rectangle 3"/>
          <p:cNvSpPr>
            <a:spLocks noGrp="1" noChangeArrowheads="1"/>
          </p:cNvSpPr>
          <p:nvPr>
            <p:ph type="body" idx="1"/>
          </p:nvPr>
        </p:nvSpPr>
        <p:spPr/>
        <p:txBody>
          <a:bodyPr/>
          <a:lstStyle/>
          <a:p>
            <a:r>
              <a:rPr lang="en-US" dirty="0"/>
              <a:t>Clinical indications:</a:t>
            </a:r>
          </a:p>
          <a:p>
            <a:pPr lvl="1"/>
            <a:r>
              <a:rPr lang="en-US" dirty="0"/>
              <a:t>Change in </a:t>
            </a:r>
          </a:p>
          <a:p>
            <a:pPr lvl="2"/>
            <a:r>
              <a:rPr lang="en-US" dirty="0"/>
              <a:t>Color</a:t>
            </a:r>
          </a:p>
          <a:p>
            <a:pPr lvl="2"/>
            <a:r>
              <a:rPr lang="en-US" dirty="0"/>
              <a:t>Size</a:t>
            </a:r>
          </a:p>
          <a:p>
            <a:pPr lvl="2"/>
            <a:r>
              <a:rPr lang="en-US" dirty="0"/>
              <a:t>S</a:t>
            </a:r>
            <a:r>
              <a:rPr lang="en-US" dirty="0" smtClean="0"/>
              <a:t>hape</a:t>
            </a:r>
            <a:endParaRPr lang="en-US" dirty="0"/>
          </a:p>
          <a:p>
            <a:pPr lvl="1"/>
            <a:r>
              <a:rPr lang="en-US" dirty="0"/>
              <a:t>Irregular margins and surfaces</a:t>
            </a:r>
          </a:p>
          <a:p>
            <a:endParaRPr lang="en-US" dirty="0"/>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sp>
        <p:nvSpPr>
          <p:cNvPr id="7171" name="Rectangle 3"/>
          <p:cNvSpPr>
            <a:spLocks noGrp="1" noChangeArrowheads="1"/>
          </p:cNvSpPr>
          <p:nvPr>
            <p:ph type="body" idx="1"/>
          </p:nvPr>
        </p:nvSpPr>
        <p:spPr/>
        <p:txBody>
          <a:bodyPr/>
          <a:lstStyle/>
          <a:p>
            <a:endParaRPr lang="en-US"/>
          </a:p>
        </p:txBody>
      </p:sp>
      <p:pic>
        <p:nvPicPr>
          <p:cNvPr id="5" name="Picture 4" descr="Untitled11.jpg"/>
          <p:cNvPicPr>
            <a:picLocks noChangeAspect="1"/>
          </p:cNvPicPr>
          <p:nvPr/>
        </p:nvPicPr>
        <p:blipFill>
          <a:blip r:embed="rId3"/>
          <a:stretch>
            <a:fillRect/>
          </a:stretch>
        </p:blipFill>
        <p:spPr>
          <a:xfrm>
            <a:off x="0" y="44450"/>
            <a:ext cx="9144000" cy="6769100"/>
          </a:xfrm>
          <a:prstGeom prst="rect">
            <a:avLst/>
          </a:prstGeom>
        </p:spPr>
      </p:pic>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p>
        </p:txBody>
      </p:sp>
      <p:sp>
        <p:nvSpPr>
          <p:cNvPr id="6147" name="Rectangle 3"/>
          <p:cNvSpPr>
            <a:spLocks noGrp="1" noChangeArrowheads="1"/>
          </p:cNvSpPr>
          <p:nvPr>
            <p:ph type="body" idx="1"/>
          </p:nvPr>
        </p:nvSpPr>
        <p:spPr/>
        <p:txBody>
          <a:bodyPr/>
          <a:lstStyle/>
          <a:p>
            <a:endParaRPr lang="en-US"/>
          </a:p>
        </p:txBody>
      </p:sp>
      <p:pic>
        <p:nvPicPr>
          <p:cNvPr id="5" name="Picture 4" descr="Untitled12.jpg"/>
          <p:cNvPicPr>
            <a:picLocks noChangeAspect="1"/>
          </p:cNvPicPr>
          <p:nvPr/>
        </p:nvPicPr>
        <p:blipFill>
          <a:blip r:embed="rId3"/>
          <a:stretch>
            <a:fillRect/>
          </a:stretch>
        </p:blipFill>
        <p:spPr>
          <a:xfrm>
            <a:off x="0" y="228600"/>
            <a:ext cx="9144000" cy="6400800"/>
          </a:xfrm>
          <a:prstGeom prst="rect">
            <a:avLst/>
          </a:prstGeom>
        </p:spPr>
      </p:pic>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Malignant melanoma</a:t>
            </a:r>
          </a:p>
        </p:txBody>
      </p:sp>
      <p:sp>
        <p:nvSpPr>
          <p:cNvPr id="32771" name="Rectangle 3"/>
          <p:cNvSpPr>
            <a:spLocks noGrp="1" noChangeArrowheads="1"/>
          </p:cNvSpPr>
          <p:nvPr>
            <p:ph type="body" idx="1"/>
          </p:nvPr>
        </p:nvSpPr>
        <p:spPr/>
        <p:txBody>
          <a:bodyPr/>
          <a:lstStyle/>
          <a:p>
            <a:r>
              <a:rPr lang="en-US"/>
              <a:t>Pathology</a:t>
            </a:r>
          </a:p>
          <a:p>
            <a:pPr lvl="1"/>
            <a:r>
              <a:rPr lang="en-US"/>
              <a:t>Abnormal melanocytes invade the substantia propria from the epithelium</a:t>
            </a:r>
          </a:p>
          <a:p>
            <a:pPr lvl="1"/>
            <a:r>
              <a:rPr lang="en-US"/>
              <a:t>Variable cell morphology: large pleomorphic cells, epithelioid, and spindle cells</a:t>
            </a:r>
          </a:p>
          <a:p>
            <a:pPr lvl="1"/>
            <a:r>
              <a:rPr lang="en-US"/>
              <a:t>Mitotic figures may be seen</a:t>
            </a:r>
          </a:p>
          <a:p>
            <a:pPr lvl="1"/>
            <a:r>
              <a:rPr lang="en-US"/>
              <a:t>Stains: HMB-45, S-100, and MELAN-A</a:t>
            </a:r>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US"/>
          </a:p>
        </p:txBody>
      </p:sp>
      <p:sp>
        <p:nvSpPr>
          <p:cNvPr id="11267" name="Rectangle 3"/>
          <p:cNvSpPr>
            <a:spLocks noGrp="1" noChangeArrowheads="1"/>
          </p:cNvSpPr>
          <p:nvPr>
            <p:ph type="body" idx="1"/>
          </p:nvPr>
        </p:nvSpPr>
        <p:spPr/>
        <p:txBody>
          <a:bodyPr/>
          <a:lstStyle/>
          <a:p>
            <a:endParaRPr lang="en-US"/>
          </a:p>
        </p:txBody>
      </p:sp>
      <p:pic>
        <p:nvPicPr>
          <p:cNvPr id="5" name="Picture 4" descr="Untitled13.jpg"/>
          <p:cNvPicPr>
            <a:picLocks noChangeAspect="1"/>
          </p:cNvPicPr>
          <p:nvPr/>
        </p:nvPicPr>
        <p:blipFill>
          <a:blip r:embed="rId3"/>
          <a:stretch>
            <a:fillRect/>
          </a:stretch>
        </p:blipFill>
        <p:spPr>
          <a:xfrm>
            <a:off x="2172331" y="0"/>
            <a:ext cx="4799337" cy="6858000"/>
          </a:xfrm>
          <a:prstGeom prst="rect">
            <a:avLst/>
          </a:prstGeom>
        </p:spPr>
      </p:pic>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Malignant melanoma</a:t>
            </a:r>
          </a:p>
        </p:txBody>
      </p:sp>
      <p:sp>
        <p:nvSpPr>
          <p:cNvPr id="57347" name="Rectangle 3"/>
          <p:cNvSpPr>
            <a:spLocks noGrp="1" noChangeArrowheads="1"/>
          </p:cNvSpPr>
          <p:nvPr>
            <p:ph type="body" idx="1"/>
          </p:nvPr>
        </p:nvSpPr>
        <p:spPr/>
        <p:txBody>
          <a:bodyPr/>
          <a:lstStyle/>
          <a:p>
            <a:pPr>
              <a:lnSpc>
                <a:spcPct val="90000"/>
              </a:lnSpc>
            </a:pPr>
            <a:r>
              <a:rPr lang="en-US" sz="2800"/>
              <a:t>Poor Prognosis:</a:t>
            </a:r>
          </a:p>
          <a:p>
            <a:pPr lvl="1">
              <a:lnSpc>
                <a:spcPct val="90000"/>
              </a:lnSpc>
            </a:pPr>
            <a:r>
              <a:rPr lang="en-US" sz="2400"/>
              <a:t>High mitotic activity</a:t>
            </a:r>
          </a:p>
          <a:p>
            <a:pPr lvl="1">
              <a:lnSpc>
                <a:spcPct val="90000"/>
              </a:lnSpc>
            </a:pPr>
            <a:r>
              <a:rPr lang="en-US" sz="2400"/>
              <a:t>Clusters of atypical cells</a:t>
            </a:r>
          </a:p>
          <a:p>
            <a:pPr lvl="1">
              <a:lnSpc>
                <a:spcPct val="90000"/>
              </a:lnSpc>
            </a:pPr>
            <a:r>
              <a:rPr lang="en-US" sz="2400"/>
              <a:t>Large numbers of immature cells </a:t>
            </a:r>
          </a:p>
          <a:p>
            <a:pPr lvl="1">
              <a:lnSpc>
                <a:spcPct val="90000"/>
              </a:lnSpc>
            </a:pPr>
            <a:r>
              <a:rPr lang="en-US" sz="2400"/>
              <a:t>Pagetoid or in situ pattern of invasion</a:t>
            </a:r>
          </a:p>
          <a:p>
            <a:pPr lvl="1">
              <a:lnSpc>
                <a:spcPct val="90000"/>
              </a:lnSpc>
            </a:pPr>
            <a:r>
              <a:rPr lang="en-US" sz="2400"/>
              <a:t>Depth of invasion </a:t>
            </a:r>
          </a:p>
          <a:p>
            <a:pPr lvl="2">
              <a:lnSpc>
                <a:spcPct val="90000"/>
              </a:lnSpc>
            </a:pPr>
            <a:r>
              <a:rPr lang="en-US" sz="2000"/>
              <a:t>&gt;0.8 to 1.8 mm - more likely lethal (Silvers et al.)</a:t>
            </a:r>
          </a:p>
          <a:p>
            <a:pPr lvl="1">
              <a:lnSpc>
                <a:spcPct val="90000"/>
              </a:lnSpc>
            </a:pPr>
            <a:r>
              <a:rPr lang="en-US" sz="2400"/>
              <a:t>Location</a:t>
            </a:r>
          </a:p>
          <a:p>
            <a:pPr lvl="2">
              <a:lnSpc>
                <a:spcPct val="90000"/>
              </a:lnSpc>
            </a:pPr>
            <a:r>
              <a:rPr lang="en-US" sz="2000"/>
              <a:t>Non-bulbar conjunctiva</a:t>
            </a:r>
          </a:p>
          <a:p>
            <a:pPr lvl="2">
              <a:lnSpc>
                <a:spcPct val="90000"/>
              </a:lnSpc>
            </a:pPr>
            <a:r>
              <a:rPr lang="en-US" sz="2000"/>
              <a:t>Invasion of sclera or orbit</a:t>
            </a:r>
          </a:p>
          <a:p>
            <a:pPr lvl="2">
              <a:lnSpc>
                <a:spcPct val="90000"/>
              </a:lnSpc>
            </a:pPr>
            <a:r>
              <a:rPr lang="en-US" sz="2000"/>
              <a:t>Extension to skin margins</a:t>
            </a:r>
          </a:p>
          <a:p>
            <a:pPr lvl="2">
              <a:lnSpc>
                <a:spcPct val="90000"/>
              </a:lnSpc>
            </a:pPr>
            <a:endParaRPr lang="en-US" sz="2000"/>
          </a:p>
        </p:txBody>
      </p:sp>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endParaRPr lang="en-US"/>
          </a:p>
        </p:txBody>
      </p:sp>
      <p:sp>
        <p:nvSpPr>
          <p:cNvPr id="68611" name="Rectangle 3"/>
          <p:cNvSpPr>
            <a:spLocks noGrp="1" noChangeArrowheads="1"/>
          </p:cNvSpPr>
          <p:nvPr>
            <p:ph type="body" idx="1"/>
          </p:nvPr>
        </p:nvSpPr>
        <p:spPr/>
        <p:txBody>
          <a:bodyPr/>
          <a:lstStyle/>
          <a:p>
            <a:endParaRPr lang="en-US"/>
          </a:p>
        </p:txBody>
      </p:sp>
      <p:pic>
        <p:nvPicPr>
          <p:cNvPr id="5" name="Picture 4" descr="Untitled14.jpg"/>
          <p:cNvPicPr>
            <a:picLocks noChangeAspect="1"/>
          </p:cNvPicPr>
          <p:nvPr/>
        </p:nvPicPr>
        <p:blipFill>
          <a:blip r:embed="rId3"/>
          <a:stretch>
            <a:fillRect/>
          </a:stretch>
        </p:blipFill>
        <p:spPr>
          <a:xfrm>
            <a:off x="685800" y="19050"/>
            <a:ext cx="7772400" cy="6819900"/>
          </a:xfrm>
          <a:prstGeom prst="rect">
            <a:avLst/>
          </a:prstGeom>
        </p:spPr>
      </p:pic>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en-US"/>
          </a:p>
        </p:txBody>
      </p:sp>
      <p:sp>
        <p:nvSpPr>
          <p:cNvPr id="65539" name="Rectangle 3"/>
          <p:cNvSpPr>
            <a:spLocks noGrp="1" noChangeArrowheads="1"/>
          </p:cNvSpPr>
          <p:nvPr>
            <p:ph type="body" idx="1"/>
          </p:nvPr>
        </p:nvSpPr>
        <p:spPr/>
        <p:txBody>
          <a:bodyPr/>
          <a:lstStyle/>
          <a:p>
            <a:endParaRPr lang="en-US"/>
          </a:p>
        </p:txBody>
      </p:sp>
      <p:pic>
        <p:nvPicPr>
          <p:cNvPr id="5" name="Picture 4" descr="Untitled15.jpg"/>
          <p:cNvPicPr>
            <a:picLocks noChangeAspect="1"/>
          </p:cNvPicPr>
          <p:nvPr/>
        </p:nvPicPr>
        <p:blipFill>
          <a:blip r:embed="rId3"/>
          <a:stretch>
            <a:fillRect/>
          </a:stretch>
        </p:blipFill>
        <p:spPr>
          <a:xfrm>
            <a:off x="304800" y="228600"/>
            <a:ext cx="8534400" cy="6400800"/>
          </a:xfrm>
          <a:prstGeom prst="rect">
            <a:avLst/>
          </a:prstGeom>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0600" y="-60325"/>
            <a:ext cx="7543800" cy="1431925"/>
          </a:xfrm>
        </p:spPr>
        <p:txBody>
          <a:bodyPr/>
          <a:lstStyle/>
          <a:p>
            <a:pPr algn="ctr" eaLnBrk="1" hangingPunct="1">
              <a:defRPr/>
            </a:pPr>
            <a:r>
              <a:rPr lang="en-US" dirty="0" smtClean="0"/>
              <a:t>Examination</a:t>
            </a:r>
          </a:p>
        </p:txBody>
      </p:sp>
      <p:pic>
        <p:nvPicPr>
          <p:cNvPr id="7171" name="Picture 5" descr="ColorVazquez2"/>
          <p:cNvPicPr>
            <a:picLocks noChangeAspect="1" noChangeArrowheads="1"/>
          </p:cNvPicPr>
          <p:nvPr/>
        </p:nvPicPr>
        <p:blipFill>
          <a:blip r:embed="rId3"/>
          <a:srcRect/>
          <a:stretch>
            <a:fillRect/>
          </a:stretch>
        </p:blipFill>
        <p:spPr bwMode="auto">
          <a:xfrm>
            <a:off x="228600" y="1219200"/>
            <a:ext cx="3886200" cy="2582863"/>
          </a:xfrm>
          <a:prstGeom prst="rect">
            <a:avLst/>
          </a:prstGeom>
          <a:noFill/>
          <a:ln w="9525">
            <a:noFill/>
            <a:miter lim="800000"/>
            <a:headEnd/>
            <a:tailEnd/>
          </a:ln>
        </p:spPr>
      </p:pic>
      <p:pic>
        <p:nvPicPr>
          <p:cNvPr id="7172" name="Picture 6" descr="ColorVazquez3"/>
          <p:cNvPicPr>
            <a:picLocks noChangeAspect="1" noChangeArrowheads="1"/>
          </p:cNvPicPr>
          <p:nvPr/>
        </p:nvPicPr>
        <p:blipFill>
          <a:blip r:embed="rId4"/>
          <a:srcRect/>
          <a:stretch>
            <a:fillRect/>
          </a:stretch>
        </p:blipFill>
        <p:spPr bwMode="auto">
          <a:xfrm>
            <a:off x="1295400" y="4038600"/>
            <a:ext cx="3886200" cy="2582863"/>
          </a:xfrm>
          <a:prstGeom prst="rect">
            <a:avLst/>
          </a:prstGeom>
          <a:noFill/>
          <a:ln w="9525">
            <a:noFill/>
            <a:miter lim="800000"/>
            <a:headEnd/>
            <a:tailEnd/>
          </a:ln>
        </p:spPr>
      </p:pic>
      <p:pic>
        <p:nvPicPr>
          <p:cNvPr id="7173" name="Picture 7" descr="ColorVazquez4"/>
          <p:cNvPicPr>
            <a:picLocks noChangeAspect="1" noChangeArrowheads="1"/>
          </p:cNvPicPr>
          <p:nvPr/>
        </p:nvPicPr>
        <p:blipFill>
          <a:blip r:embed="rId5"/>
          <a:srcRect/>
          <a:stretch>
            <a:fillRect/>
          </a:stretch>
        </p:blipFill>
        <p:spPr bwMode="auto">
          <a:xfrm>
            <a:off x="4876800" y="1219200"/>
            <a:ext cx="3848100" cy="2557463"/>
          </a:xfrm>
          <a:prstGeom prst="rect">
            <a:avLst/>
          </a:prstGeom>
          <a:noFill/>
          <a:ln w="9525">
            <a:noFill/>
            <a:miter lim="800000"/>
            <a:headEnd/>
            <a:tailEnd/>
          </a:ln>
        </p:spPr>
      </p:pic>
      <p:sp>
        <p:nvSpPr>
          <p:cNvPr id="6" name="TextBox 5"/>
          <p:cNvSpPr txBox="1"/>
          <p:nvPr/>
        </p:nvSpPr>
        <p:spPr>
          <a:xfrm>
            <a:off x="5715000" y="4419600"/>
            <a:ext cx="2895600" cy="1938992"/>
          </a:xfrm>
          <a:prstGeom prst="rect">
            <a:avLst/>
          </a:prstGeom>
          <a:noFill/>
        </p:spPr>
        <p:txBody>
          <a:bodyPr wrap="square" rtlCol="0">
            <a:spAutoFit/>
          </a:bodyPr>
          <a:lstStyle/>
          <a:p>
            <a:r>
              <a:rPr lang="en-US" sz="2400" b="1" dirty="0" smtClean="0"/>
              <a:t>9 clock hours of </a:t>
            </a:r>
            <a:r>
              <a:rPr lang="en-US" sz="2400" b="1" dirty="0" err="1" smtClean="0"/>
              <a:t>papillomatous</a:t>
            </a:r>
            <a:r>
              <a:rPr lang="en-US" sz="2400" b="1" dirty="0" smtClean="0"/>
              <a:t> lesion with extension onto cornea and areas of pigmentation</a:t>
            </a:r>
            <a:endParaRPr lang="en-US" sz="2400" b="1" dirty="0"/>
          </a:p>
        </p:txBody>
      </p:sp>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effectLst>
                  <a:outerShdw blurRad="38100" dist="38100" dir="2700000" algn="tl">
                    <a:srgbClr val="000000"/>
                  </a:outerShdw>
                </a:effectLst>
              </a:rPr>
              <a:t>Malignant </a:t>
            </a:r>
            <a:r>
              <a:rPr lang="en-US" dirty="0" smtClean="0">
                <a:effectLst>
                  <a:outerShdw blurRad="38100" dist="38100" dir="2700000" algn="tl">
                    <a:srgbClr val="000000"/>
                  </a:outerShdw>
                </a:effectLst>
              </a:rPr>
              <a:t>Melanoma</a:t>
            </a:r>
            <a:endParaRPr lang="en-US" dirty="0"/>
          </a:p>
        </p:txBody>
      </p:sp>
      <p:sp>
        <p:nvSpPr>
          <p:cNvPr id="35843" name="Rectangle 3"/>
          <p:cNvSpPr>
            <a:spLocks noGrp="1" noChangeArrowheads="1"/>
          </p:cNvSpPr>
          <p:nvPr>
            <p:ph type="body" idx="1"/>
          </p:nvPr>
        </p:nvSpPr>
        <p:spPr/>
        <p:txBody>
          <a:bodyPr/>
          <a:lstStyle/>
          <a:p>
            <a:r>
              <a:rPr lang="en-US" dirty="0"/>
              <a:t>Prognosis</a:t>
            </a:r>
          </a:p>
          <a:p>
            <a:pPr lvl="1"/>
            <a:r>
              <a:rPr lang="en-US" dirty="0"/>
              <a:t>5 year survival: 84%</a:t>
            </a:r>
          </a:p>
          <a:p>
            <a:pPr lvl="1"/>
            <a:r>
              <a:rPr lang="en-US" dirty="0"/>
              <a:t>10 year survival: 71%</a:t>
            </a:r>
          </a:p>
          <a:p>
            <a:pPr lvl="1"/>
            <a:r>
              <a:rPr lang="en-US" dirty="0"/>
              <a:t>5 </a:t>
            </a:r>
            <a:r>
              <a:rPr lang="en-US" dirty="0" smtClean="0"/>
              <a:t>year recurrence</a:t>
            </a:r>
            <a:r>
              <a:rPr lang="en-US" dirty="0"/>
              <a:t>: 39%</a:t>
            </a:r>
          </a:p>
        </p:txBody>
      </p:sp>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Malignant Melanoma</a:t>
            </a:r>
          </a:p>
        </p:txBody>
      </p:sp>
      <p:sp>
        <p:nvSpPr>
          <p:cNvPr id="58371" name="Rectangle 3"/>
          <p:cNvSpPr>
            <a:spLocks noGrp="1" noChangeArrowheads="1"/>
          </p:cNvSpPr>
          <p:nvPr>
            <p:ph type="body" idx="1"/>
          </p:nvPr>
        </p:nvSpPr>
        <p:spPr/>
        <p:txBody>
          <a:bodyPr/>
          <a:lstStyle/>
          <a:p>
            <a:r>
              <a:rPr lang="en-US" dirty="0"/>
              <a:t>Metastasis:</a:t>
            </a:r>
          </a:p>
          <a:p>
            <a:pPr lvl="1"/>
            <a:r>
              <a:rPr lang="en-US" dirty="0"/>
              <a:t>Lymphatic invasion to regional lymph nodes</a:t>
            </a:r>
          </a:p>
          <a:p>
            <a:pPr lvl="1"/>
            <a:r>
              <a:rPr lang="en-US" dirty="0" err="1"/>
              <a:t>Preauricular</a:t>
            </a:r>
            <a:r>
              <a:rPr lang="en-US" dirty="0"/>
              <a:t> and </a:t>
            </a:r>
            <a:r>
              <a:rPr lang="en-US" dirty="0" err="1"/>
              <a:t>intraparotid</a:t>
            </a:r>
            <a:r>
              <a:rPr lang="en-US" dirty="0"/>
              <a:t> nodes affected more frequently than </a:t>
            </a:r>
            <a:r>
              <a:rPr lang="en-US" dirty="0" err="1"/>
              <a:t>submandibular</a:t>
            </a:r>
            <a:r>
              <a:rPr lang="en-US" dirty="0"/>
              <a:t> and cervical LN’s</a:t>
            </a:r>
          </a:p>
          <a:p>
            <a:pPr lvl="1"/>
            <a:r>
              <a:rPr lang="en-US" dirty="0"/>
              <a:t>Invasion of </a:t>
            </a:r>
            <a:r>
              <a:rPr lang="en-US" dirty="0" err="1"/>
              <a:t>lacrimal</a:t>
            </a:r>
            <a:r>
              <a:rPr lang="en-US" dirty="0"/>
              <a:t> drainage systems</a:t>
            </a:r>
          </a:p>
          <a:p>
            <a:pPr lvl="1"/>
            <a:r>
              <a:rPr lang="en-US" dirty="0"/>
              <a:t>Systemic spread: </a:t>
            </a:r>
          </a:p>
          <a:p>
            <a:pPr lvl="2"/>
            <a:r>
              <a:rPr lang="en-US" dirty="0"/>
              <a:t>L</a:t>
            </a:r>
            <a:r>
              <a:rPr lang="en-US" dirty="0" smtClean="0"/>
              <a:t>ung</a:t>
            </a:r>
            <a:r>
              <a:rPr lang="en-US" dirty="0"/>
              <a:t>, liver, brain, bone, skin, GI tract</a:t>
            </a:r>
          </a:p>
        </p:txBody>
      </p:sp>
      <p:pic>
        <p:nvPicPr>
          <p:cNvPr id="5" name="Picture 4" descr="Untitled16.jpg"/>
          <p:cNvPicPr>
            <a:picLocks noChangeAspect="1"/>
          </p:cNvPicPr>
          <p:nvPr/>
        </p:nvPicPr>
        <p:blipFill>
          <a:blip r:embed="rId3"/>
          <a:stretch>
            <a:fillRect/>
          </a:stretch>
        </p:blipFill>
        <p:spPr>
          <a:xfrm>
            <a:off x="7315200" y="4495800"/>
            <a:ext cx="1612900" cy="2362200"/>
          </a:xfrm>
          <a:prstGeom prst="rect">
            <a:avLst/>
          </a:prstGeom>
        </p:spPr>
      </p:pic>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Malignant melanoma</a:t>
            </a:r>
          </a:p>
        </p:txBody>
      </p:sp>
      <p:sp>
        <p:nvSpPr>
          <p:cNvPr id="34819" name="Rectangle 3"/>
          <p:cNvSpPr>
            <a:spLocks noGrp="1" noChangeArrowheads="1"/>
          </p:cNvSpPr>
          <p:nvPr>
            <p:ph type="body" idx="1"/>
          </p:nvPr>
        </p:nvSpPr>
        <p:spPr/>
        <p:txBody>
          <a:bodyPr/>
          <a:lstStyle/>
          <a:p>
            <a:pPr>
              <a:lnSpc>
                <a:spcPct val="90000"/>
              </a:lnSpc>
            </a:pPr>
            <a:r>
              <a:rPr lang="en-US" sz="2800" dirty="0"/>
              <a:t>Management:</a:t>
            </a:r>
          </a:p>
          <a:p>
            <a:pPr lvl="1">
              <a:lnSpc>
                <a:spcPct val="90000"/>
              </a:lnSpc>
            </a:pPr>
            <a:r>
              <a:rPr lang="en-US" sz="2400" dirty="0"/>
              <a:t>Complete excision with 3-4 mm margins</a:t>
            </a:r>
          </a:p>
          <a:p>
            <a:pPr lvl="1">
              <a:lnSpc>
                <a:spcPct val="90000"/>
              </a:lnSpc>
            </a:pPr>
            <a:r>
              <a:rPr lang="en-US" sz="2400" dirty="0" err="1"/>
              <a:t>Cyotherapy</a:t>
            </a:r>
            <a:r>
              <a:rPr lang="en-US" sz="2400" dirty="0"/>
              <a:t> in double </a:t>
            </a:r>
            <a:r>
              <a:rPr lang="en-US" sz="2400" dirty="0" smtClean="0"/>
              <a:t>freeze-slow-thaw </a:t>
            </a:r>
            <a:r>
              <a:rPr lang="en-US" sz="2400" dirty="0"/>
              <a:t>technique</a:t>
            </a:r>
          </a:p>
          <a:p>
            <a:pPr lvl="1">
              <a:lnSpc>
                <a:spcPct val="90000"/>
              </a:lnSpc>
            </a:pPr>
            <a:r>
              <a:rPr lang="en-US" sz="2400" dirty="0" smtClean="0"/>
              <a:t>“No </a:t>
            </a:r>
            <a:r>
              <a:rPr lang="en-US" sz="2400" dirty="0"/>
              <a:t>touch” technique, using each instrument only once</a:t>
            </a:r>
          </a:p>
          <a:p>
            <a:pPr lvl="1">
              <a:lnSpc>
                <a:spcPct val="90000"/>
              </a:lnSpc>
            </a:pPr>
            <a:r>
              <a:rPr lang="en-US" sz="2400" dirty="0"/>
              <a:t>If cornea involved, use of beaver blade </a:t>
            </a:r>
            <a:r>
              <a:rPr lang="en-US" sz="2400" dirty="0" smtClean="0"/>
              <a:t>recommended </a:t>
            </a:r>
            <a:r>
              <a:rPr lang="en-US" sz="2400" dirty="0"/>
              <a:t>to outline 2 mm margin followed by absolute alcohol swab and epithelial/</a:t>
            </a:r>
            <a:r>
              <a:rPr lang="en-US" sz="2400" dirty="0" err="1"/>
              <a:t>limbal</a:t>
            </a:r>
            <a:r>
              <a:rPr lang="en-US" sz="2400" dirty="0"/>
              <a:t> scraping</a:t>
            </a:r>
          </a:p>
          <a:p>
            <a:pPr lvl="1">
              <a:lnSpc>
                <a:spcPct val="90000"/>
              </a:lnSpc>
            </a:pPr>
            <a:r>
              <a:rPr lang="en-US" sz="2400" dirty="0"/>
              <a:t>If sclera involved, </a:t>
            </a:r>
            <a:r>
              <a:rPr lang="en-US" sz="2400" dirty="0" smtClean="0"/>
              <a:t>lamellar </a:t>
            </a:r>
            <a:r>
              <a:rPr lang="en-US" sz="2400" dirty="0" err="1"/>
              <a:t>sclerectomy</a:t>
            </a:r>
            <a:r>
              <a:rPr lang="en-US" sz="2400" dirty="0"/>
              <a:t> with 1-2 mm margin ± </a:t>
            </a:r>
            <a:r>
              <a:rPr lang="en-US" sz="2400" dirty="0" err="1"/>
              <a:t>cryotherapy</a:t>
            </a:r>
            <a:endParaRPr lang="en-US" sz="2400" dirty="0"/>
          </a:p>
          <a:p>
            <a:pPr lvl="1">
              <a:lnSpc>
                <a:spcPct val="90000"/>
              </a:lnSpc>
            </a:pPr>
            <a:r>
              <a:rPr lang="en-US" sz="2400" dirty="0"/>
              <a:t>MMC QID for 2-4 </a:t>
            </a:r>
            <a:r>
              <a:rPr lang="en-US" sz="2400" dirty="0" smtClean="0"/>
              <a:t>one </a:t>
            </a:r>
            <a:r>
              <a:rPr lang="en-US" sz="2400" dirty="0"/>
              <a:t>week cycles may be </a:t>
            </a:r>
            <a:r>
              <a:rPr lang="en-US" sz="2400" dirty="0" smtClean="0"/>
              <a:t>employed</a:t>
            </a:r>
          </a:p>
          <a:p>
            <a:pPr lvl="1">
              <a:lnSpc>
                <a:spcPct val="90000"/>
              </a:lnSpc>
            </a:pPr>
            <a:r>
              <a:rPr lang="en-US" sz="2400" dirty="0" smtClean="0"/>
              <a:t>Irradiation for recurrent cases or </a:t>
            </a:r>
            <a:r>
              <a:rPr lang="en-US" sz="2400" dirty="0" err="1" smtClean="0"/>
              <a:t>exenteration</a:t>
            </a:r>
            <a:r>
              <a:rPr lang="en-US" sz="2400" dirty="0" smtClean="0"/>
              <a:t> for advanced cases</a:t>
            </a:r>
            <a:endParaRPr lang="en-US" sz="2400" dirty="0"/>
          </a:p>
        </p:txBody>
      </p:sp>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Conclusions</a:t>
            </a:r>
          </a:p>
        </p:txBody>
      </p:sp>
      <p:sp>
        <p:nvSpPr>
          <p:cNvPr id="64515" name="Rectangle 3"/>
          <p:cNvSpPr>
            <a:spLocks noGrp="1" noChangeArrowheads="1"/>
          </p:cNvSpPr>
          <p:nvPr>
            <p:ph type="body" idx="1"/>
          </p:nvPr>
        </p:nvSpPr>
        <p:spPr/>
        <p:txBody>
          <a:bodyPr/>
          <a:lstStyle/>
          <a:p>
            <a:r>
              <a:rPr lang="en-US"/>
              <a:t>Relatively rare tumor of the conjunctiva</a:t>
            </a:r>
          </a:p>
          <a:p>
            <a:r>
              <a:rPr lang="en-US"/>
              <a:t>Lymphatic spread and high mortality rate</a:t>
            </a:r>
          </a:p>
          <a:p>
            <a:r>
              <a:rPr lang="en-US"/>
              <a:t>Excise suspicious pigmented conjunctival lesions with cryotherapy</a:t>
            </a:r>
          </a:p>
        </p:txBody>
      </p:sp>
    </p:spTree>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152400"/>
            <a:ext cx="7772400" cy="1143000"/>
          </a:xfrm>
        </p:spPr>
        <p:txBody>
          <a:bodyPr>
            <a:normAutofit/>
          </a:bodyPr>
          <a:lstStyle/>
          <a:p>
            <a:r>
              <a:rPr lang="en-US" dirty="0" smtClean="0"/>
              <a:t>Case Presentation</a:t>
            </a:r>
            <a:endParaRPr lang="en-US" dirty="0"/>
          </a:p>
        </p:txBody>
      </p:sp>
      <p:sp>
        <p:nvSpPr>
          <p:cNvPr id="14339" name="Rectangle 3"/>
          <p:cNvSpPr>
            <a:spLocks noGrp="1" noChangeArrowheads="1"/>
          </p:cNvSpPr>
          <p:nvPr>
            <p:ph idx="1"/>
          </p:nvPr>
        </p:nvSpPr>
        <p:spPr>
          <a:xfrm>
            <a:off x="609600" y="1295400"/>
            <a:ext cx="7772400" cy="4114800"/>
          </a:xfrm>
        </p:spPr>
        <p:txBody>
          <a:bodyPr>
            <a:normAutofit fontScale="92500" lnSpcReduction="20000"/>
          </a:bodyPr>
          <a:lstStyle/>
          <a:p>
            <a:pPr>
              <a:lnSpc>
                <a:spcPct val="90000"/>
              </a:lnSpc>
            </a:pPr>
            <a:r>
              <a:rPr lang="en-US" dirty="0"/>
              <a:t>51 year old female with history of </a:t>
            </a:r>
            <a:r>
              <a:rPr lang="en-US" dirty="0" smtClean="0"/>
              <a:t>follicular conjunctivitis for several years, also developed reddish bulbar </a:t>
            </a:r>
            <a:r>
              <a:rPr lang="en-US" dirty="0" err="1" smtClean="0"/>
              <a:t>conjunctival</a:t>
            </a:r>
            <a:r>
              <a:rPr lang="en-US" dirty="0" smtClean="0"/>
              <a:t> lesions</a:t>
            </a:r>
          </a:p>
          <a:p>
            <a:pPr>
              <a:lnSpc>
                <a:spcPct val="90000"/>
              </a:lnSpc>
            </a:pPr>
            <a:r>
              <a:rPr lang="en-US" dirty="0" smtClean="0"/>
              <a:t>Benign lymphoid hyperplasia </a:t>
            </a:r>
            <a:r>
              <a:rPr lang="en-US" dirty="0"/>
              <a:t>of conjunctiva </a:t>
            </a:r>
            <a:r>
              <a:rPr lang="en-US" dirty="0" smtClean="0"/>
              <a:t>diagnosed with biopsy and treated </a:t>
            </a:r>
            <a:r>
              <a:rPr lang="en-US" dirty="0"/>
              <a:t>with radiation OD 10 years </a:t>
            </a:r>
            <a:r>
              <a:rPr lang="en-US" dirty="0" smtClean="0"/>
              <a:t>prior</a:t>
            </a:r>
          </a:p>
          <a:p>
            <a:pPr>
              <a:lnSpc>
                <a:spcPct val="90000"/>
              </a:lnSpc>
            </a:pPr>
            <a:r>
              <a:rPr lang="en-US" dirty="0" smtClean="0"/>
              <a:t>While radiation improved follicular response OD, she remained steroid dependent due to bulbar </a:t>
            </a:r>
            <a:r>
              <a:rPr lang="en-US" dirty="0" err="1" smtClean="0"/>
              <a:t>conjunctival</a:t>
            </a:r>
            <a:r>
              <a:rPr lang="en-US" dirty="0" smtClean="0"/>
              <a:t> involvement</a:t>
            </a:r>
            <a:endParaRPr lang="en-US" dirty="0"/>
          </a:p>
          <a:p>
            <a:pPr>
              <a:lnSpc>
                <a:spcPct val="90000"/>
              </a:lnSpc>
            </a:pPr>
            <a:r>
              <a:rPr lang="en-US" dirty="0"/>
              <a:t>Developed cataracts and elevated IOP OU due to chronic steroid use; on </a:t>
            </a:r>
            <a:r>
              <a:rPr lang="en-US" dirty="0" smtClean="0"/>
              <a:t>timolol</a:t>
            </a:r>
          </a:p>
          <a:p>
            <a:pPr>
              <a:lnSpc>
                <a:spcPct val="90000"/>
              </a:lnSpc>
              <a:buNone/>
            </a:pPr>
            <a:endParaRPr lang="en-US" dirty="0"/>
          </a:p>
        </p:txBody>
      </p:sp>
      <p:pic>
        <p:nvPicPr>
          <p:cNvPr id="14340" name="Picture 4" descr="E:\BENIGN LYMPHOID HYPER FOLLICLES.JPG"/>
          <p:cNvPicPr>
            <a:picLocks noChangeAspect="1" noChangeArrowheads="1"/>
          </p:cNvPicPr>
          <p:nvPr/>
        </p:nvPicPr>
        <p:blipFill>
          <a:blip r:embed="rId2" cstate="print"/>
          <a:srcRect/>
          <a:stretch>
            <a:fillRect/>
          </a:stretch>
        </p:blipFill>
        <p:spPr bwMode="auto">
          <a:xfrm>
            <a:off x="0" y="5203825"/>
            <a:ext cx="2514600" cy="1654175"/>
          </a:xfrm>
          <a:prstGeom prst="rect">
            <a:avLst/>
          </a:prstGeom>
          <a:noFill/>
        </p:spPr>
      </p:pic>
      <p:pic>
        <p:nvPicPr>
          <p:cNvPr id="14341" name="Picture 5" descr="E:\BENIGN LYMPHOID HYPER SALMON PATCH.JPG"/>
          <p:cNvPicPr>
            <a:picLocks noChangeAspect="1" noChangeArrowheads="1"/>
          </p:cNvPicPr>
          <p:nvPr/>
        </p:nvPicPr>
        <p:blipFill>
          <a:blip r:embed="rId3" cstate="print"/>
          <a:srcRect/>
          <a:stretch>
            <a:fillRect/>
          </a:stretch>
        </p:blipFill>
        <p:spPr bwMode="auto">
          <a:xfrm>
            <a:off x="6553200" y="5153025"/>
            <a:ext cx="2590800" cy="1704975"/>
          </a:xfrm>
          <a:prstGeom prst="rect">
            <a:avLst/>
          </a:prstGeom>
          <a:noFill/>
        </p:spPr>
      </p:pic>
    </p:spTree>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419600" cy="1143000"/>
          </a:xfrm>
        </p:spPr>
        <p:txBody>
          <a:bodyPr/>
          <a:lstStyle/>
          <a:p>
            <a:r>
              <a:rPr lang="en-US" dirty="0" err="1" smtClean="0"/>
              <a:t>Conjunctival</a:t>
            </a:r>
            <a:r>
              <a:rPr lang="en-US" dirty="0" smtClean="0"/>
              <a:t> Lymphoid Tumors</a:t>
            </a:r>
            <a:endParaRPr lang="en-US" dirty="0"/>
          </a:p>
        </p:txBody>
      </p:sp>
      <p:sp>
        <p:nvSpPr>
          <p:cNvPr id="3" name="Content Placeholder 2"/>
          <p:cNvSpPr>
            <a:spLocks noGrp="1"/>
          </p:cNvSpPr>
          <p:nvPr>
            <p:ph idx="1"/>
          </p:nvPr>
        </p:nvSpPr>
        <p:spPr>
          <a:xfrm>
            <a:off x="533400" y="1981200"/>
            <a:ext cx="6019800" cy="4648200"/>
          </a:xfrm>
        </p:spPr>
        <p:txBody>
          <a:bodyPr>
            <a:normAutofit fontScale="85000" lnSpcReduction="10000"/>
          </a:bodyPr>
          <a:lstStyle/>
          <a:p>
            <a:r>
              <a:rPr lang="en-US" dirty="0" smtClean="0"/>
              <a:t>Salmon colored-may be extension of intraocular or orbital disease</a:t>
            </a:r>
          </a:p>
          <a:p>
            <a:r>
              <a:rPr lang="en-US" dirty="0" smtClean="0"/>
              <a:t>Clinical spectrum from benign lymphoid hyperplasia to lymphoma</a:t>
            </a:r>
          </a:p>
          <a:p>
            <a:r>
              <a:rPr lang="en-US" dirty="0" smtClean="0"/>
              <a:t>Non-</a:t>
            </a:r>
            <a:r>
              <a:rPr lang="en-US" dirty="0" err="1" smtClean="0"/>
              <a:t>Hodgkins</a:t>
            </a:r>
            <a:r>
              <a:rPr lang="en-US" dirty="0" smtClean="0"/>
              <a:t> B cell most common</a:t>
            </a:r>
          </a:p>
          <a:p>
            <a:r>
              <a:rPr lang="en-US" dirty="0" smtClean="0"/>
              <a:t>Orbital and </a:t>
            </a:r>
            <a:r>
              <a:rPr lang="en-US" dirty="0" err="1" smtClean="0"/>
              <a:t>adnexal</a:t>
            </a:r>
            <a:r>
              <a:rPr lang="en-US" dirty="0" smtClean="0"/>
              <a:t> lymphoma associated with systemic lymphoma in 30-35%</a:t>
            </a:r>
          </a:p>
          <a:p>
            <a:r>
              <a:rPr lang="en-US" dirty="0" smtClean="0"/>
              <a:t>Treated with radiation or excision and </a:t>
            </a:r>
            <a:r>
              <a:rPr lang="en-US" dirty="0" err="1" smtClean="0"/>
              <a:t>cryotherapy</a:t>
            </a:r>
            <a:r>
              <a:rPr lang="en-US" dirty="0" smtClean="0"/>
              <a:t> (chemotherapy for aggressive or systemic disease)</a:t>
            </a:r>
          </a:p>
          <a:p>
            <a:endParaRPr lang="en-US" dirty="0" smtClean="0"/>
          </a:p>
          <a:p>
            <a:endParaRPr lang="en-US" dirty="0"/>
          </a:p>
        </p:txBody>
      </p:sp>
      <p:pic>
        <p:nvPicPr>
          <p:cNvPr id="6146" name="Picture 2" descr="http://web.auth.gr/nuclmed/magazine/eng/sept07/briefreview.files/image003.gif"/>
          <p:cNvPicPr>
            <a:picLocks noChangeAspect="1" noChangeArrowheads="1"/>
          </p:cNvPicPr>
          <p:nvPr/>
        </p:nvPicPr>
        <p:blipFill>
          <a:blip r:embed="rId2"/>
          <a:srcRect/>
          <a:stretch>
            <a:fillRect/>
          </a:stretch>
        </p:blipFill>
        <p:spPr bwMode="auto">
          <a:xfrm>
            <a:off x="4953000" y="0"/>
            <a:ext cx="4191000" cy="1524000"/>
          </a:xfrm>
          <a:prstGeom prst="rect">
            <a:avLst/>
          </a:prstGeom>
          <a:noFill/>
        </p:spPr>
      </p:pic>
      <p:pic>
        <p:nvPicPr>
          <p:cNvPr id="6148" name="Picture 4" descr="Salmon-pink appearance of conjunctival lymphoma."/>
          <p:cNvPicPr>
            <a:picLocks noChangeAspect="1" noChangeArrowheads="1"/>
          </p:cNvPicPr>
          <p:nvPr/>
        </p:nvPicPr>
        <p:blipFill>
          <a:blip r:embed="rId3"/>
          <a:srcRect r="14158"/>
          <a:stretch>
            <a:fillRect/>
          </a:stretch>
        </p:blipFill>
        <p:spPr bwMode="auto">
          <a:xfrm>
            <a:off x="6477000" y="2971800"/>
            <a:ext cx="2667000" cy="1875234"/>
          </a:xfrm>
          <a:prstGeom prst="rect">
            <a:avLst/>
          </a:prstGeom>
          <a:noFill/>
        </p:spPr>
      </p:pic>
    </p:spTree>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685800" y="1981200"/>
            <a:ext cx="7772400" cy="4495800"/>
          </a:xfrm>
        </p:spPr>
        <p:txBody>
          <a:bodyPr>
            <a:normAutofit lnSpcReduction="10000"/>
          </a:bodyPr>
          <a:lstStyle/>
          <a:p>
            <a:r>
              <a:rPr lang="en-US" dirty="0" smtClean="0"/>
              <a:t>Tumors of the conjunctiva and cornea, while relatively uncommon, are treatable when diagnosed early</a:t>
            </a:r>
          </a:p>
          <a:p>
            <a:r>
              <a:rPr lang="en-US" dirty="0" smtClean="0"/>
              <a:t>Appropriate diagnosis is made with incisional or </a:t>
            </a:r>
            <a:r>
              <a:rPr lang="en-US" dirty="0" err="1" smtClean="0"/>
              <a:t>excisional</a:t>
            </a:r>
            <a:r>
              <a:rPr lang="en-US" dirty="0" smtClean="0"/>
              <a:t> biopsy</a:t>
            </a:r>
          </a:p>
          <a:p>
            <a:r>
              <a:rPr lang="en-US" dirty="0" smtClean="0"/>
              <a:t>Treatment of the tumor depends on the diagnosis and typically involves surgical removal, adjunctive chemotherapy or radiation, and close observation</a:t>
            </a:r>
            <a:endParaRPr lang="en-US" dirty="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pPr algn="ctr" eaLnBrk="1" hangingPunct="1"/>
            <a:r>
              <a:rPr lang="en-US" sz="3600" dirty="0" smtClean="0"/>
              <a:t>Differential Diagnosis</a:t>
            </a:r>
          </a:p>
        </p:txBody>
      </p:sp>
      <p:sp>
        <p:nvSpPr>
          <p:cNvPr id="14341" name="Rectangle 5"/>
          <p:cNvSpPr>
            <a:spLocks noGrp="1" noChangeArrowheads="1"/>
          </p:cNvSpPr>
          <p:nvPr>
            <p:ph type="body" sz="half" idx="1"/>
          </p:nvPr>
        </p:nvSpPr>
        <p:spPr>
          <a:xfrm>
            <a:off x="952500" y="1905000"/>
            <a:ext cx="3924300" cy="4572000"/>
          </a:xfrm>
        </p:spPr>
        <p:txBody>
          <a:bodyPr/>
          <a:lstStyle/>
          <a:p>
            <a:pPr eaLnBrk="1" hangingPunct="1"/>
            <a:r>
              <a:rPr lang="en-US" b="1" u="sng" dirty="0" smtClean="0"/>
              <a:t>Benign</a:t>
            </a:r>
          </a:p>
          <a:p>
            <a:pPr lvl="1" eaLnBrk="1" hangingPunct="1"/>
            <a:r>
              <a:rPr lang="en-US" dirty="0" err="1" smtClean="0"/>
              <a:t>Squamous</a:t>
            </a:r>
            <a:r>
              <a:rPr lang="en-US" dirty="0" smtClean="0"/>
              <a:t> </a:t>
            </a:r>
            <a:r>
              <a:rPr lang="en-US" dirty="0" err="1" smtClean="0"/>
              <a:t>Papilloma</a:t>
            </a:r>
            <a:endParaRPr lang="en-US" dirty="0" smtClean="0"/>
          </a:p>
          <a:p>
            <a:pPr lvl="1" eaLnBrk="1" hangingPunct="1"/>
            <a:r>
              <a:rPr lang="en-US" dirty="0" err="1" smtClean="0"/>
              <a:t>Keratoacanthoma</a:t>
            </a:r>
            <a:endParaRPr lang="en-US" dirty="0" smtClean="0"/>
          </a:p>
          <a:p>
            <a:pPr lvl="1" eaLnBrk="1" hangingPunct="1"/>
            <a:r>
              <a:rPr lang="en-US" dirty="0" smtClean="0"/>
              <a:t>Hereditary Benign Intraepithelial </a:t>
            </a:r>
            <a:r>
              <a:rPr lang="en-US" dirty="0" err="1" smtClean="0"/>
              <a:t>Dyskeratosis</a:t>
            </a:r>
            <a:endParaRPr lang="en-US" dirty="0" smtClean="0"/>
          </a:p>
          <a:p>
            <a:pPr lvl="1" eaLnBrk="1" hangingPunct="1"/>
            <a:r>
              <a:rPr lang="en-US" dirty="0" err="1" smtClean="0"/>
              <a:t>Keratotic</a:t>
            </a:r>
            <a:r>
              <a:rPr lang="en-US" dirty="0" smtClean="0"/>
              <a:t> Plaque</a:t>
            </a:r>
          </a:p>
          <a:p>
            <a:pPr lvl="1" eaLnBrk="1" hangingPunct="1"/>
            <a:r>
              <a:rPr lang="en-US" dirty="0" smtClean="0"/>
              <a:t>Actinic </a:t>
            </a:r>
            <a:r>
              <a:rPr lang="en-US" dirty="0" err="1" smtClean="0"/>
              <a:t>Keratosis</a:t>
            </a:r>
            <a:endParaRPr lang="en-US" dirty="0" smtClean="0"/>
          </a:p>
          <a:p>
            <a:pPr lvl="1" eaLnBrk="1" hangingPunct="1"/>
            <a:r>
              <a:rPr lang="en-US" dirty="0" err="1" smtClean="0"/>
              <a:t>Pterygium</a:t>
            </a:r>
            <a:endParaRPr lang="en-US" dirty="0" smtClean="0"/>
          </a:p>
          <a:p>
            <a:pPr lvl="1" eaLnBrk="1" hangingPunct="1"/>
            <a:r>
              <a:rPr lang="en-US" dirty="0" err="1" smtClean="0"/>
              <a:t>Pingueculum</a:t>
            </a:r>
            <a:endParaRPr lang="en-US" dirty="0" smtClean="0"/>
          </a:p>
          <a:p>
            <a:pPr eaLnBrk="1" hangingPunct="1"/>
            <a:endParaRPr lang="en-US" dirty="0" smtClean="0">
              <a:latin typeface="Garamond" pitchFamily="18" charset="0"/>
            </a:endParaRPr>
          </a:p>
        </p:txBody>
      </p:sp>
      <p:sp>
        <p:nvSpPr>
          <p:cNvPr id="14342" name="Rectangle 6"/>
          <p:cNvSpPr>
            <a:spLocks noGrp="1" noChangeArrowheads="1"/>
          </p:cNvSpPr>
          <p:nvPr>
            <p:ph type="body" sz="half" idx="2"/>
          </p:nvPr>
        </p:nvSpPr>
        <p:spPr>
          <a:xfrm>
            <a:off x="4991100" y="1981200"/>
            <a:ext cx="3695700" cy="4648200"/>
          </a:xfrm>
        </p:spPr>
        <p:txBody>
          <a:bodyPr/>
          <a:lstStyle/>
          <a:p>
            <a:pPr eaLnBrk="1" hangingPunct="1">
              <a:lnSpc>
                <a:spcPct val="80000"/>
              </a:lnSpc>
            </a:pPr>
            <a:r>
              <a:rPr lang="en-US" b="1" u="sng" dirty="0" smtClean="0"/>
              <a:t>Malignant</a:t>
            </a:r>
          </a:p>
          <a:p>
            <a:pPr lvl="1" eaLnBrk="1" hangingPunct="1">
              <a:lnSpc>
                <a:spcPct val="80000"/>
              </a:lnSpc>
            </a:pPr>
            <a:r>
              <a:rPr lang="en-US" dirty="0" err="1" smtClean="0"/>
              <a:t>Conjunctival</a:t>
            </a:r>
            <a:r>
              <a:rPr lang="en-US" dirty="0" smtClean="0"/>
              <a:t> Intraepithelial </a:t>
            </a:r>
            <a:r>
              <a:rPr lang="en-US" dirty="0" err="1" smtClean="0"/>
              <a:t>Neoplasia</a:t>
            </a:r>
            <a:r>
              <a:rPr lang="en-US" dirty="0" smtClean="0"/>
              <a:t> (CIN)</a:t>
            </a:r>
          </a:p>
          <a:p>
            <a:pPr lvl="1" eaLnBrk="1" hangingPunct="1">
              <a:lnSpc>
                <a:spcPct val="80000"/>
              </a:lnSpc>
            </a:pPr>
            <a:r>
              <a:rPr lang="en-US" dirty="0" smtClean="0"/>
              <a:t>Invasive </a:t>
            </a:r>
            <a:r>
              <a:rPr lang="en-US" dirty="0" err="1" smtClean="0"/>
              <a:t>Squamous</a:t>
            </a:r>
            <a:r>
              <a:rPr lang="en-US" dirty="0" smtClean="0"/>
              <a:t> Cell Carcinoma</a:t>
            </a:r>
          </a:p>
          <a:p>
            <a:pPr lvl="2" eaLnBrk="1" hangingPunct="1">
              <a:lnSpc>
                <a:spcPct val="80000"/>
              </a:lnSpc>
            </a:pPr>
            <a:r>
              <a:rPr lang="en-US" dirty="0" smtClean="0"/>
              <a:t>Variants: </a:t>
            </a:r>
          </a:p>
          <a:p>
            <a:pPr lvl="3" eaLnBrk="1" hangingPunct="1">
              <a:lnSpc>
                <a:spcPct val="80000"/>
              </a:lnSpc>
            </a:pPr>
            <a:r>
              <a:rPr lang="en-US" dirty="0" err="1" smtClean="0"/>
              <a:t>Mucoepidermoid</a:t>
            </a:r>
            <a:r>
              <a:rPr lang="en-US" dirty="0" smtClean="0"/>
              <a:t> </a:t>
            </a:r>
          </a:p>
          <a:p>
            <a:pPr lvl="3" eaLnBrk="1" hangingPunct="1">
              <a:lnSpc>
                <a:spcPct val="80000"/>
              </a:lnSpc>
            </a:pPr>
            <a:r>
              <a:rPr lang="en-US" dirty="0" smtClean="0"/>
              <a:t>Spindle cell </a:t>
            </a:r>
          </a:p>
          <a:p>
            <a:pPr lvl="3" eaLnBrk="1" hangingPunct="1">
              <a:lnSpc>
                <a:spcPct val="80000"/>
              </a:lnSpc>
            </a:pPr>
            <a:r>
              <a:rPr lang="en-US" dirty="0" smtClean="0"/>
              <a:t>Pigmented</a:t>
            </a:r>
          </a:p>
          <a:p>
            <a:pPr lvl="1" eaLnBrk="1" hangingPunct="1">
              <a:lnSpc>
                <a:spcPct val="80000"/>
              </a:lnSpc>
            </a:pPr>
            <a:r>
              <a:rPr lang="en-US" dirty="0" smtClean="0"/>
              <a:t>Sebaceous Cell Carcinoma</a:t>
            </a:r>
          </a:p>
          <a:p>
            <a:pPr lvl="1" eaLnBrk="1" hangingPunct="1">
              <a:lnSpc>
                <a:spcPct val="80000"/>
              </a:lnSpc>
            </a:pPr>
            <a:r>
              <a:rPr lang="en-US" dirty="0" err="1" smtClean="0"/>
              <a:t>Conjunctival</a:t>
            </a:r>
            <a:r>
              <a:rPr lang="en-US" dirty="0" smtClean="0"/>
              <a:t> Melanoma</a:t>
            </a:r>
          </a:p>
          <a:p>
            <a:pPr lvl="1" eaLnBrk="1" hangingPunct="1">
              <a:lnSpc>
                <a:spcPct val="80000"/>
              </a:lnSpc>
            </a:pPr>
            <a:endParaRPr lang="en-US" dirty="0" smtClean="0">
              <a:latin typeface="Garamond" pitchFamily="18" charset="0"/>
            </a:endParaRP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NEEC theme">
  <a:themeElements>
    <a:clrScheme name="Advances in Surface Ablation2 8">
      <a:dk1>
        <a:srgbClr val="808080"/>
      </a:dk1>
      <a:lt1>
        <a:srgbClr val="FFFFFF"/>
      </a:lt1>
      <a:dk2>
        <a:srgbClr val="000099"/>
      </a:dk2>
      <a:lt2>
        <a:srgbClr val="FFFF00"/>
      </a:lt2>
      <a:accent1>
        <a:srgbClr val="00CC99"/>
      </a:accent1>
      <a:accent2>
        <a:srgbClr val="FFFF00"/>
      </a:accent2>
      <a:accent3>
        <a:srgbClr val="AAAACA"/>
      </a:accent3>
      <a:accent4>
        <a:srgbClr val="DADADA"/>
      </a:accent4>
      <a:accent5>
        <a:srgbClr val="AAE2CA"/>
      </a:accent5>
      <a:accent6>
        <a:srgbClr val="E7E700"/>
      </a:accent6>
      <a:hlink>
        <a:srgbClr val="CCCCFF"/>
      </a:hlink>
      <a:folHlink>
        <a:srgbClr val="B2B2B2"/>
      </a:folHlink>
    </a:clrScheme>
    <a:fontScheme name="Advances in Surface Ablation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dvances in Surface Ablation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dvances in Surface Ablation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dvances in Surface Ablation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dvances in Surface Ablation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dvances in Surface Ablation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dvances in Surface Ablation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dvances in Surface Ablation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dvances in Surface Ablation2 8">
        <a:dk1>
          <a:srgbClr val="808080"/>
        </a:dk1>
        <a:lt1>
          <a:srgbClr val="FFFFFF"/>
        </a:lt1>
        <a:dk2>
          <a:srgbClr val="000099"/>
        </a:dk2>
        <a:lt2>
          <a:srgbClr val="FFFF00"/>
        </a:lt2>
        <a:accent1>
          <a:srgbClr val="00CC99"/>
        </a:accent1>
        <a:accent2>
          <a:srgbClr val="FFFF00"/>
        </a:accent2>
        <a:accent3>
          <a:srgbClr val="AAAACA"/>
        </a:accent3>
        <a:accent4>
          <a:srgbClr val="DADADA"/>
        </a:accent4>
        <a:accent5>
          <a:srgbClr val="AAE2CA"/>
        </a:accent5>
        <a:accent6>
          <a:srgbClr val="E7E700"/>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NEEC theme</Template>
  <TotalTime>107</TotalTime>
  <Words>3376</Words>
  <Application>Microsoft Office PowerPoint</Application>
  <PresentationFormat>On-screen Show (4:3)</PresentationFormat>
  <Paragraphs>440</Paragraphs>
  <Slides>86</Slides>
  <Notes>48</Notes>
  <HiddenSlides>33</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NEEC theme</vt:lpstr>
      <vt:lpstr>Conjunctival Tumors</vt:lpstr>
      <vt:lpstr>Acknowledgements</vt:lpstr>
      <vt:lpstr>Case Presentation</vt:lpstr>
      <vt:lpstr>Avascular Corneal Membrane</vt:lpstr>
      <vt:lpstr>Case Presentation</vt:lpstr>
      <vt:lpstr>Slide 6</vt:lpstr>
      <vt:lpstr>Case Presentation</vt:lpstr>
      <vt:lpstr>Examination</vt:lpstr>
      <vt:lpstr>Differential Diagnosis</vt:lpstr>
      <vt:lpstr>Benign Lesions</vt:lpstr>
      <vt:lpstr>Benign Lesions</vt:lpstr>
      <vt:lpstr>Benign Lesions</vt:lpstr>
      <vt:lpstr>Malignant Lesions</vt:lpstr>
      <vt:lpstr>Pathology</vt:lpstr>
      <vt:lpstr>Pathology</vt:lpstr>
      <vt:lpstr>Pathology</vt:lpstr>
      <vt:lpstr>Pathology</vt:lpstr>
      <vt:lpstr>Conjunctival CIN</vt:lpstr>
      <vt:lpstr>Conjunctival CIN</vt:lpstr>
      <vt:lpstr>Risk Factors for Squamous Cell Neoplasias</vt:lpstr>
      <vt:lpstr>Clinical Feature of Squamous Neoplasias</vt:lpstr>
      <vt:lpstr>Types </vt:lpstr>
      <vt:lpstr>Pigmented Squamous Cell CA</vt:lpstr>
      <vt:lpstr>Treatment </vt:lpstr>
      <vt:lpstr>Side Effects of Surgical Excision</vt:lpstr>
      <vt:lpstr>Topical Chemotherapy</vt:lpstr>
      <vt:lpstr>Radiation</vt:lpstr>
      <vt:lpstr>Follow Up</vt:lpstr>
      <vt:lpstr>Pathology</vt:lpstr>
      <vt:lpstr>Pathology</vt:lpstr>
      <vt:lpstr>Follow-up Photos</vt:lpstr>
      <vt:lpstr>Case Presentation</vt:lpstr>
      <vt:lpstr>Examination</vt:lpstr>
      <vt:lpstr>Examination</vt:lpstr>
      <vt:lpstr>Pathology</vt:lpstr>
      <vt:lpstr>Pathology</vt:lpstr>
      <vt:lpstr>Pathology</vt:lpstr>
      <vt:lpstr>Pathology</vt:lpstr>
      <vt:lpstr>Sebaceous Cell Carcinoma</vt:lpstr>
      <vt:lpstr>Sebaceous Cell Carcinoma- Variable Clinical Presentation</vt:lpstr>
      <vt:lpstr>Sebaceous Cell Carcinoma-Pathologic Features</vt:lpstr>
      <vt:lpstr>Case Presentation</vt:lpstr>
      <vt:lpstr>July 2007</vt:lpstr>
      <vt:lpstr>Severe Crusting on LLL margin</vt:lpstr>
      <vt:lpstr>Case Presentation</vt:lpstr>
      <vt:lpstr>November 2007</vt:lpstr>
      <vt:lpstr>November 2007</vt:lpstr>
      <vt:lpstr>Conjunctival Biopsy</vt:lpstr>
      <vt:lpstr>12/27/07</vt:lpstr>
      <vt:lpstr>12/27/07</vt:lpstr>
      <vt:lpstr>Case Presentation</vt:lpstr>
      <vt:lpstr>Sebaceous Carcinoma</vt:lpstr>
      <vt:lpstr>Demographics and Risk Factors</vt:lpstr>
      <vt:lpstr>Sebaceous Carcinoma</vt:lpstr>
      <vt:lpstr>Sebaceous Carcinoma</vt:lpstr>
      <vt:lpstr>Pathology and Pathogenesis</vt:lpstr>
      <vt:lpstr>Management</vt:lpstr>
      <vt:lpstr>Prognosis</vt:lpstr>
      <vt:lpstr>History</vt:lpstr>
      <vt:lpstr> </vt:lpstr>
      <vt:lpstr>Pathology</vt:lpstr>
      <vt:lpstr>Pathology</vt:lpstr>
      <vt:lpstr>Pathology</vt:lpstr>
      <vt:lpstr>Malignant melanoma</vt:lpstr>
      <vt:lpstr>Origin of Melanoma</vt:lpstr>
      <vt:lpstr>Pigmented Conjunctival Lesions</vt:lpstr>
      <vt:lpstr>Slide 67</vt:lpstr>
      <vt:lpstr>Pigmented Conjunctival Lesions</vt:lpstr>
      <vt:lpstr>Slide 69</vt:lpstr>
      <vt:lpstr>Pigmented Conjunctival Lesions</vt:lpstr>
      <vt:lpstr>Slide 71</vt:lpstr>
      <vt:lpstr>Malignant Melanoma</vt:lpstr>
      <vt:lpstr>Slide 73</vt:lpstr>
      <vt:lpstr>Slide 74</vt:lpstr>
      <vt:lpstr>Malignant melanoma</vt:lpstr>
      <vt:lpstr>Slide 76</vt:lpstr>
      <vt:lpstr>Malignant melanoma</vt:lpstr>
      <vt:lpstr>Slide 78</vt:lpstr>
      <vt:lpstr>Slide 79</vt:lpstr>
      <vt:lpstr>Malignant Melanoma</vt:lpstr>
      <vt:lpstr>Malignant Melanoma</vt:lpstr>
      <vt:lpstr>Malignant melanoma</vt:lpstr>
      <vt:lpstr>Conclusions</vt:lpstr>
      <vt:lpstr>Case Presentation</vt:lpstr>
      <vt:lpstr>Conjunctival Lymphoid Tumors</vt:lpstr>
      <vt:lpstr>Conclusions</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Conjunctival Tumors</dc:title>
  <dc:creator>Helen</dc:creator>
  <cp:lastModifiedBy>Helen</cp:lastModifiedBy>
  <cp:revision>5</cp:revision>
  <dcterms:created xsi:type="dcterms:W3CDTF">2009-01-31T04:48:12Z</dcterms:created>
  <dcterms:modified xsi:type="dcterms:W3CDTF">2009-01-31T11:42:06Z</dcterms:modified>
</cp:coreProperties>
</file>